
<file path=[Content_Types].xml><?xml version="1.0" encoding="utf-8"?>
<Types xmlns="http://schemas.openxmlformats.org/package/2006/content-types">
  <Override PartName="/ppt/slides/slide18.xml" ContentType="application/vnd.openxmlformats-officedocument.presentationml.slide+xml"/>
  <Override PartName="/ppt/slides/slide9.xml" ContentType="application/vnd.openxmlformats-officedocument.presentationml.slide+xml"/>
  <Override PartName="/ppt/slides/slide41.xml" ContentType="application/vnd.openxmlformats-officedocument.presentationml.slide+xml"/>
  <Override PartName="/ppt/slides/slide14.xml" ContentType="application/vnd.openxmlformats-officedocument.presentationml.slide+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s/slide5.xml" ContentType="application/vnd.openxmlformats-officedocument.presentationml.slide+xml"/>
  <Override PartName="/ppt/slides/slide38.xml" ContentType="application/vnd.openxmlformats-officedocument.presentationml.slide+xml"/>
  <Default Extension="rels" ContentType="application/vnd.openxmlformats-package.relationships+xml"/>
  <Override PartName="/ppt/slides/slide10.xml" ContentType="application/vnd.openxmlformats-officedocument.presentationml.slide+xml"/>
  <Override PartName="/ppt/slideLayouts/slideLayout5.xml" ContentType="application/vnd.openxmlformats-officedocument.presentationml.slideLayout+xml"/>
  <Override PartName="/ppt/notesMasters/notesMaster1.xml" ContentType="application/vnd.openxmlformats-officedocument.presentationml.notesMaster+xml"/>
  <Override PartName="/ppt/slides/slide1.xml" ContentType="application/vnd.openxmlformats-officedocument.presentationml.slide+xml"/>
  <Override PartName="/ppt/slides/slide26.xml" ContentType="application/vnd.openxmlformats-officedocument.presentationml.slide+xml"/>
  <Override PartName="/ppt/handoutMasters/handoutMaster1.xml" ContentType="application/vnd.openxmlformats-officedocument.presentationml.handoutMaster+xml"/>
  <Override PartName="/ppt/slides/slide34.xml" ContentType="application/vnd.openxmlformats-officedocument.presentationml.slide+xml"/>
  <Override PartName="/ppt/theme/theme2.xml" ContentType="application/vnd.openxmlformats-officedocument.theme+xml"/>
  <Override PartName="/ppt/slideLayouts/slideLayout1.xml" ContentType="application/vnd.openxmlformats-officedocument.presentationml.slideLayout+xml"/>
  <Default Extension="jpeg" ContentType="image/jpeg"/>
  <Override PartName="/ppt/slides/slide22.xml" ContentType="application/vnd.openxmlformats-officedocument.presentationml.slide+xml"/>
  <Override PartName="/ppt/slides/slide30.xml" ContentType="application/vnd.openxmlformats-officedocument.presentationml.slide+xml"/>
  <Override PartName="/docProps/app.xml" ContentType="application/vnd.openxmlformats-officedocument.extended-properties+xml"/>
  <Default Extension="xml" ContentType="application/xml"/>
  <Override PartName="/ppt/slides/slide19.xml" ContentType="application/vnd.openxmlformats-officedocument.presentationml.slide+xml"/>
  <Override PartName="/ppt/tableStyles.xml" ContentType="application/vnd.openxmlformats-officedocument.presentationml.tableStyles+xml"/>
  <Override PartName="/ppt/slides/slide42.xml" ContentType="application/vnd.openxmlformats-officedocument.presentationml.slide+xml"/>
  <Override PartName="/ppt/slides/slide15.xml" ContentType="application/vnd.openxmlformats-officedocument.presentationml.slide+xml"/>
  <Override PartName="/ppt/slides/slide6.xml" ContentType="application/vnd.openxmlformats-officedocument.presentationml.slide+xml"/>
  <Override PartName="/ppt/slides/slide39.xml" ContentType="application/vnd.openxmlformats-officedocument.presentationml.slide+xml"/>
  <Override PartName="/docProps/core.xml" ContentType="application/vnd.openxmlformats-package.core-properties+xml"/>
  <Override PartName="/ppt/slides/slide11.xml" ContentType="application/vnd.openxmlformats-officedocument.presentationml.slide+xml"/>
  <Override PartName="/ppt/slideLayouts/slideLayout6.xml" ContentType="application/vnd.openxmlformats-officedocument.presentationml.slideLayout+xml"/>
  <Override PartName="/ppt/slides/slide27.xml" ContentType="application/vnd.openxmlformats-officedocument.presentationml.slide+xml"/>
  <Override PartName="/ppt/slides/slide35.xml" ContentType="application/vnd.openxmlformats-officedocument.presentationml.slide+xml"/>
  <Override PartName="/ppt/slides/slide2.xml" ContentType="application/vnd.openxmlformats-officedocument.presentationml.slide+xml"/>
  <Override PartName="/ppt/theme/theme3.xml" ContentType="application/vnd.openxmlformats-officedocument.theme+xml"/>
  <Override PartName="/ppt/slideLayouts/slideLayout2.xml" ContentType="application/vnd.openxmlformats-officedocument.presentationml.slideLayout+xml"/>
  <Default Extension="png" ContentType="image/png"/>
  <Override PartName="/ppt/slides/slide23.xml" ContentType="application/vnd.openxmlformats-officedocument.presentationml.slide+xml"/>
  <Override PartName="/ppt/slides/slide31.xml" ContentType="application/vnd.openxmlformats-officedocument.presentationml.slide+xml"/>
  <Override PartName="/ppt/slides/slide43.xml" ContentType="application/vnd.openxmlformats-officedocument.presentationml.slide+xml"/>
  <Override PartName="/ppt/slides/slide16.xml" ContentType="application/vnd.openxmlformats-officedocument.presentationml.slide+xml"/>
  <Override PartName="/ppt/slides/slide7.xml" ContentType="application/vnd.openxmlformats-officedocument.presentationml.slide+xml"/>
  <Override PartName="/ppt/presentation.xml" ContentType="application/vnd.openxmlformats-officedocument.presentationml.presentation.main+xml"/>
  <Override PartName="/ppt/slides/slide12.xml" ContentType="application/vnd.openxmlformats-officedocument.presentationml.slide+xml"/>
  <Override PartName="/ppt/slideLayouts/slideLayout7.xml" ContentType="application/vnd.openxmlformats-officedocument.presentationml.slideLayout+xml"/>
  <Override PartName="/ppt/slides/slide3.xml" ContentType="application/vnd.openxmlformats-officedocument.presentationml.slide+xml"/>
  <Override PartName="/ppt/slides/slide28.xml" ContentType="application/vnd.openxmlformats-officedocument.presentationml.slide+xml"/>
  <Override PartName="/ppt/slides/slide36.xml" ContentType="application/vnd.openxmlformats-officedocument.presentationml.slide+xml"/>
  <Override PartName="/ppt/slideLayouts/slideLayout3.xml" ContentType="application/vnd.openxmlformats-officedocument.presentationml.slideLayout+xml"/>
  <Override PartName="/ppt/slides/slide24.xml" ContentType="application/vnd.openxmlformats-officedocument.presentationml.slide+xml"/>
  <Override PartName="/ppt/slides/slide32.xml" ContentType="application/vnd.openxmlformats-officedocument.presentationml.slide+xml"/>
  <Override PartName="/ppt/slides/slide20.xml" ContentType="application/vnd.openxmlformats-officedocument.presentationml.slide+xml"/>
  <Override PartName="/ppt/slides/slide44.xml" ContentType="application/vnd.openxmlformats-officedocument.presentationml.slide+xml"/>
  <Override PartName="/ppt/slides/slide17.xml" ContentType="application/vnd.openxmlformats-officedocument.presentationml.slide+xml"/>
  <Override PartName="/ppt/slides/slide8.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slides/slide13.xml" ContentType="application/vnd.openxmlformats-officedocument.presentationml.slide+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s/slide4.xml" ContentType="application/vnd.openxmlformats-officedocument.presentationml.slide+xml"/>
  <Override PartName="/ppt/slides/slide37.xml" ContentType="application/vnd.openxmlformats-officedocument.presentationml.slide+xml"/>
  <Override PartName="/ppt/slides/slide29.xml" ContentType="application/vnd.openxmlformats-officedocument.presentationml.slide+xml"/>
  <Override PartName="/ppt/slideLayouts/slideLayout4.xml" ContentType="application/vnd.openxmlformats-officedocument.presentationml.slideLayout+xml"/>
  <Override PartName="/ppt/slides/slide25.xml" ContentType="application/vnd.openxmlformats-officedocument.presentationml.slide+xml"/>
  <Override PartName="/ppt/slides/slide33.xml" ContentType="application/vnd.openxmlformats-officedocument.presentationml.slide+xml"/>
  <Override PartName="/ppt/slideMasters/slideMaster1.xml" ContentType="application/vnd.openxmlformats-officedocument.presentationml.slideMaster+xml"/>
  <Override PartName="/ppt/theme/theme1.xml" ContentType="application/vnd.openxmlformats-officedocument.theme+xml"/>
  <Override PartName="/ppt/slides/slide21.xml" ContentType="application/vnd.openxmlformats-officedocument.presentationml.slide+xml"/>
  <Default Extension="bin" ContentType="application/vnd.openxmlformats-officedocument.presentationml.printerSettings"/>
  <Override PartName="/ppt/viewProps.xml" ContentType="application/vnd.openxmlformats-officedocument.presentationml.viewPro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46"/>
  </p:notesMasterIdLst>
  <p:handoutMasterIdLst>
    <p:handoutMasterId r:id="rId47"/>
  </p:handoutMasterIdLst>
  <p:sldIdLst>
    <p:sldId id="327" r:id="rId2"/>
    <p:sldId id="267" r:id="rId3"/>
    <p:sldId id="311" r:id="rId4"/>
    <p:sldId id="366" r:id="rId5"/>
    <p:sldId id="332" r:id="rId6"/>
    <p:sldId id="337" r:id="rId7"/>
    <p:sldId id="369" r:id="rId8"/>
    <p:sldId id="420" r:id="rId9"/>
    <p:sldId id="421" r:id="rId10"/>
    <p:sldId id="416" r:id="rId11"/>
    <p:sldId id="423" r:id="rId12"/>
    <p:sldId id="424" r:id="rId13"/>
    <p:sldId id="422" r:id="rId14"/>
    <p:sldId id="410" r:id="rId15"/>
    <p:sldId id="417" r:id="rId16"/>
    <p:sldId id="411" r:id="rId17"/>
    <p:sldId id="418" r:id="rId18"/>
    <p:sldId id="412" r:id="rId19"/>
    <p:sldId id="413" r:id="rId20"/>
    <p:sldId id="414" r:id="rId21"/>
    <p:sldId id="415" r:id="rId22"/>
    <p:sldId id="419" r:id="rId23"/>
    <p:sldId id="372" r:id="rId24"/>
    <p:sldId id="373" r:id="rId25"/>
    <p:sldId id="370" r:id="rId26"/>
    <p:sldId id="374" r:id="rId27"/>
    <p:sldId id="371" r:id="rId28"/>
    <p:sldId id="368" r:id="rId29"/>
    <p:sldId id="376" r:id="rId30"/>
    <p:sldId id="377" r:id="rId31"/>
    <p:sldId id="378" r:id="rId32"/>
    <p:sldId id="379" r:id="rId33"/>
    <p:sldId id="333" r:id="rId34"/>
    <p:sldId id="367" r:id="rId35"/>
    <p:sldId id="334" r:id="rId36"/>
    <p:sldId id="335" r:id="rId37"/>
    <p:sldId id="336" r:id="rId38"/>
    <p:sldId id="380" r:id="rId39"/>
    <p:sldId id="425" r:id="rId40"/>
    <p:sldId id="426" r:id="rId41"/>
    <p:sldId id="347" r:id="rId42"/>
    <p:sldId id="401" r:id="rId43"/>
    <p:sldId id="402" r:id="rId44"/>
    <p:sldId id="365" r:id="rId45"/>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pitchFamily="-1" charset="0"/>
        <a:ea typeface="ＭＳ Ｐゴシック" pitchFamily="-1" charset="-128"/>
        <a:cs typeface="ＭＳ Ｐゴシック" pitchFamily="-1" charset="-128"/>
      </a:defRPr>
    </a:lvl1pPr>
    <a:lvl2pPr marL="457200" algn="l" defTabSz="457200" rtl="0" fontAlgn="base">
      <a:spcBef>
        <a:spcPct val="0"/>
      </a:spcBef>
      <a:spcAft>
        <a:spcPct val="0"/>
      </a:spcAft>
      <a:defRPr kern="1200">
        <a:solidFill>
          <a:schemeClr val="tx1"/>
        </a:solidFill>
        <a:latin typeface="Arial" pitchFamily="-1" charset="0"/>
        <a:ea typeface="ＭＳ Ｐゴシック" pitchFamily="-1" charset="-128"/>
        <a:cs typeface="ＭＳ Ｐゴシック" pitchFamily="-1" charset="-128"/>
      </a:defRPr>
    </a:lvl2pPr>
    <a:lvl3pPr marL="914400" algn="l" defTabSz="457200" rtl="0" fontAlgn="base">
      <a:spcBef>
        <a:spcPct val="0"/>
      </a:spcBef>
      <a:spcAft>
        <a:spcPct val="0"/>
      </a:spcAft>
      <a:defRPr kern="1200">
        <a:solidFill>
          <a:schemeClr val="tx1"/>
        </a:solidFill>
        <a:latin typeface="Arial" pitchFamily="-1" charset="0"/>
        <a:ea typeface="ＭＳ Ｐゴシック" pitchFamily="-1" charset="-128"/>
        <a:cs typeface="ＭＳ Ｐゴシック" pitchFamily="-1" charset="-128"/>
      </a:defRPr>
    </a:lvl3pPr>
    <a:lvl4pPr marL="1371600" algn="l" defTabSz="457200" rtl="0" fontAlgn="base">
      <a:spcBef>
        <a:spcPct val="0"/>
      </a:spcBef>
      <a:spcAft>
        <a:spcPct val="0"/>
      </a:spcAft>
      <a:defRPr kern="1200">
        <a:solidFill>
          <a:schemeClr val="tx1"/>
        </a:solidFill>
        <a:latin typeface="Arial" pitchFamily="-1" charset="0"/>
        <a:ea typeface="ＭＳ Ｐゴシック" pitchFamily="-1" charset="-128"/>
        <a:cs typeface="ＭＳ Ｐゴシック" pitchFamily="-1" charset="-128"/>
      </a:defRPr>
    </a:lvl4pPr>
    <a:lvl5pPr marL="1828800" algn="l" defTabSz="457200" rtl="0" fontAlgn="base">
      <a:spcBef>
        <a:spcPct val="0"/>
      </a:spcBef>
      <a:spcAft>
        <a:spcPct val="0"/>
      </a:spcAft>
      <a:defRPr kern="1200">
        <a:solidFill>
          <a:schemeClr val="tx1"/>
        </a:solidFill>
        <a:latin typeface="Arial" pitchFamily="-1" charset="0"/>
        <a:ea typeface="ＭＳ Ｐゴシック" pitchFamily="-1" charset="-128"/>
        <a:cs typeface="ＭＳ Ｐゴシック" pitchFamily="-1" charset="-128"/>
      </a:defRPr>
    </a:lvl5pPr>
    <a:lvl6pPr marL="2286000" algn="l" defTabSz="457200" rtl="0" eaLnBrk="1" latinLnBrk="0" hangingPunct="1">
      <a:defRPr kern="1200">
        <a:solidFill>
          <a:schemeClr val="tx1"/>
        </a:solidFill>
        <a:latin typeface="Arial" pitchFamily="-1" charset="0"/>
        <a:ea typeface="ＭＳ Ｐゴシック" pitchFamily="-1" charset="-128"/>
        <a:cs typeface="ＭＳ Ｐゴシック" pitchFamily="-1" charset="-128"/>
      </a:defRPr>
    </a:lvl6pPr>
    <a:lvl7pPr marL="2743200" algn="l" defTabSz="457200" rtl="0" eaLnBrk="1" latinLnBrk="0" hangingPunct="1">
      <a:defRPr kern="1200">
        <a:solidFill>
          <a:schemeClr val="tx1"/>
        </a:solidFill>
        <a:latin typeface="Arial" pitchFamily="-1" charset="0"/>
        <a:ea typeface="ＭＳ Ｐゴシック" pitchFamily="-1" charset="-128"/>
        <a:cs typeface="ＭＳ Ｐゴシック" pitchFamily="-1" charset="-128"/>
      </a:defRPr>
    </a:lvl7pPr>
    <a:lvl8pPr marL="3200400" algn="l" defTabSz="457200" rtl="0" eaLnBrk="1" latinLnBrk="0" hangingPunct="1">
      <a:defRPr kern="1200">
        <a:solidFill>
          <a:schemeClr val="tx1"/>
        </a:solidFill>
        <a:latin typeface="Arial" pitchFamily="-1" charset="0"/>
        <a:ea typeface="ＭＳ Ｐゴシック" pitchFamily="-1" charset="-128"/>
        <a:cs typeface="ＭＳ Ｐゴシック" pitchFamily="-1" charset="-128"/>
      </a:defRPr>
    </a:lvl8pPr>
    <a:lvl9pPr marL="3657600" algn="l" defTabSz="457200" rtl="0" eaLnBrk="1" latinLnBrk="0" hangingPunct="1">
      <a:defRPr kern="1200">
        <a:solidFill>
          <a:schemeClr val="tx1"/>
        </a:solidFill>
        <a:latin typeface="Arial" pitchFamily="-1" charset="0"/>
        <a:ea typeface="ＭＳ Ｐゴシック" pitchFamily="-1" charset="-128"/>
        <a:cs typeface="ＭＳ Ｐゴシック" pitchFamily="-1" charset="-128"/>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prnPr prnWhat="handouts2" frameSlides="1"/>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5620"/>
    <p:restoredTop sz="94660"/>
  </p:normalViewPr>
  <p:slideViewPr>
    <p:cSldViewPr snapToGrid="0" snapToObjects="1">
      <p:cViewPr>
        <p:scale>
          <a:sx n="130" d="100"/>
          <a:sy n="130" d="100"/>
        </p:scale>
        <p:origin x="-968" y="-8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113" d="100"/>
          <a:sy n="113" d="100"/>
        </p:scale>
        <p:origin x="-3320" y="-120"/>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46" Type="http://schemas.openxmlformats.org/officeDocument/2006/relationships/notesMaster" Target="notesMasters/notesMaster1.xml"/><Relationship Id="rId47" Type="http://schemas.openxmlformats.org/officeDocument/2006/relationships/handoutMaster" Target="handoutMasters/handoutMaster1.xml"/><Relationship Id="rId48" Type="http://schemas.openxmlformats.org/officeDocument/2006/relationships/printerSettings" Target="printerSettings/printerSettings1.bin"/><Relationship Id="rId49" Type="http://schemas.openxmlformats.org/officeDocument/2006/relationships/presProps" Target="pres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viewProps" Target="viewProps.xml"/><Relationship Id="rId51" Type="http://schemas.openxmlformats.org/officeDocument/2006/relationships/theme" Target="theme/theme1.xml"/><Relationship Id="rId52"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pitchFamily="-65" charset="0"/>
                <a:ea typeface="ＭＳ Ｐゴシック" pitchFamily="-65" charset="-128"/>
                <a:cs typeface="ＭＳ Ｐゴシック" pitchFamily="-65" charset="-128"/>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atin typeface="Arial" pitchFamily="-65" charset="0"/>
                <a:ea typeface="ＭＳ Ｐゴシック" pitchFamily="-65" charset="-128"/>
                <a:cs typeface="ＭＳ Ｐゴシック" pitchFamily="-65" charset="-128"/>
              </a:defRPr>
            </a:lvl1pPr>
          </a:lstStyle>
          <a:p>
            <a:pPr>
              <a:defRPr/>
            </a:pPr>
            <a:fld id="{CAE6D9FB-C63B-4B47-8CA2-8A48A59FEDD0}" type="datetime1">
              <a:rPr lang="en-US"/>
              <a:pPr>
                <a:defRPr/>
              </a:pPr>
              <a:t>8/14/14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atin typeface="Arial" pitchFamily="-65" charset="0"/>
                <a:ea typeface="ＭＳ Ｐゴシック" pitchFamily="-65" charset="-128"/>
                <a:cs typeface="ＭＳ Ｐゴシック" pitchFamily="-65" charset="-128"/>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atin typeface="Arial" pitchFamily="-65" charset="0"/>
                <a:ea typeface="ＭＳ Ｐゴシック" pitchFamily="-65" charset="-128"/>
                <a:cs typeface="ＭＳ Ｐゴシック" pitchFamily="-65" charset="-128"/>
              </a:defRPr>
            </a:lvl1pPr>
          </a:lstStyle>
          <a:p>
            <a:pPr>
              <a:defRPr/>
            </a:pPr>
            <a:fld id="{55F16E05-FD5D-1440-988E-5DE8B970E165}"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pitchFamily="-65" charset="0"/>
                <a:ea typeface="ＭＳ Ｐゴシック" pitchFamily="-65" charset="-128"/>
                <a:cs typeface="ＭＳ Ｐゴシック" pitchFamily="-65" charset="-128"/>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pitchFamily="-65" charset="0"/>
                <a:ea typeface="ＭＳ Ｐゴシック" pitchFamily="-65" charset="-128"/>
                <a:cs typeface="ＭＳ Ｐゴシック" pitchFamily="-65" charset="-128"/>
              </a:defRPr>
            </a:lvl1pPr>
          </a:lstStyle>
          <a:p>
            <a:pPr>
              <a:defRPr/>
            </a:pPr>
            <a:fld id="{9B096876-79D2-4B4F-BB50-BD7621E4FA42}" type="datetime1">
              <a:rPr lang="en-US"/>
              <a:pPr>
                <a:defRPr/>
              </a:pPr>
              <a:t>8/14/14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AU" noProof="0" smtClean="0"/>
              <a:t>Click to edit Master text styles</a:t>
            </a:r>
          </a:p>
          <a:p>
            <a:pPr lvl="1"/>
            <a:r>
              <a:rPr lang="en-AU" noProof="0" smtClean="0"/>
              <a:t>Second level</a:t>
            </a:r>
          </a:p>
          <a:p>
            <a:pPr lvl="2"/>
            <a:r>
              <a:rPr lang="en-AU" noProof="0" smtClean="0"/>
              <a:t>Third level</a:t>
            </a:r>
          </a:p>
          <a:p>
            <a:pPr lvl="3"/>
            <a:r>
              <a:rPr lang="en-AU" noProof="0" smtClean="0"/>
              <a:t>Fourth level</a:t>
            </a:r>
          </a:p>
          <a:p>
            <a:pPr lvl="4"/>
            <a:r>
              <a:rPr lang="en-AU" noProof="0" smtClean="0"/>
              <a:t>Fifth level</a:t>
            </a:r>
            <a:endParaRPr lang="en-US" noProof="0" smtClean="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pitchFamily="-65" charset="0"/>
                <a:ea typeface="ＭＳ Ｐゴシック" pitchFamily="-65" charset="-128"/>
                <a:cs typeface="ＭＳ Ｐゴシック" pitchFamily="-65" charset="-128"/>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pitchFamily="-65" charset="0"/>
                <a:ea typeface="ＭＳ Ｐゴシック" pitchFamily="-65" charset="-128"/>
                <a:cs typeface="ＭＳ Ｐゴシック" pitchFamily="-65" charset="-128"/>
              </a:defRPr>
            </a:lvl1pPr>
          </a:lstStyle>
          <a:p>
            <a:pPr>
              <a:defRPr/>
            </a:pPr>
            <a:fld id="{03247943-6FEA-7547-AE52-D05EB60F7EE6}"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pitchFamily="-65" charset="-128"/>
        <a:cs typeface="ＭＳ Ｐゴシック" pitchFamily="-65"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65"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itchFamily="-65"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itchFamily="-65"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itchFamily="-6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AU"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5BF22857-55E6-F64C-B92E-C90F09A0D97E}" type="datetime1">
              <a:rPr lang="en-US"/>
              <a:pPr>
                <a:defRPr/>
              </a:pPr>
              <a:t>8/14/14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9411EB7-D7E0-1348-826F-A1761DD78DB7}"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C272624-17FD-3C4C-849A-E9341B62BD1C}" type="datetime1">
              <a:rPr lang="en-US"/>
              <a:pPr>
                <a:defRPr/>
              </a:pPr>
              <a:t>8/14/14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F65EBE7-DFB1-4E4A-8679-BECA4D8926AD}"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AU"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3DD16EA-01C2-A64E-B3E6-F1133D999477}" type="datetime1">
              <a:rPr lang="en-US"/>
              <a:pPr>
                <a:defRPr/>
              </a:pPr>
              <a:t>8/14/14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4EB7E8D-0262-674C-AF29-463772011E95}"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idx="1"/>
          </p:nvPr>
        </p:nvSpPr>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C42F38C-EC6B-FE44-96ED-C5789B142FF1}" type="datetime1">
              <a:rPr lang="en-US"/>
              <a:pPr>
                <a:defRPr/>
              </a:pPr>
              <a:t>8/14/14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696384D-6EEF-C847-AE6F-B7E47C2C940E}"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AU"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7012DED1-392F-7841-B318-D49B55FAB192}" type="datetime1">
              <a:rPr lang="en-US"/>
              <a:pPr>
                <a:defRPr/>
              </a:pPr>
              <a:t>8/14/14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E59A9A0-7C82-F944-B790-6E3F931721D7}"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820DCC09-7D5B-8542-953D-15B5A0634BE9}" type="datetime1">
              <a:rPr lang="en-US"/>
              <a:pPr>
                <a:defRPr/>
              </a:pPr>
              <a:t>8/14/14</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274185B-E000-A349-B512-7C27159B60F5}"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AU"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A106FACE-ECEB-E048-8655-BF013280A5AD}" type="datetime1">
              <a:rPr lang="en-US"/>
              <a:pPr>
                <a:defRPr/>
              </a:pPr>
              <a:t>8/14/14</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4EE8C5E8-910D-DB4B-B029-5163D173FE20}"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0F1A0CD6-B9C9-E944-ABEC-3A661A55681D}" type="datetime1">
              <a:rPr lang="en-US"/>
              <a:pPr>
                <a:defRPr/>
              </a:pPr>
              <a:t>8/14/14</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F70002B0-FB04-1743-82CD-F4B7B8A92558}"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1F819F4-E9B1-F74B-8158-8DD029C6911A}" type="datetime1">
              <a:rPr lang="en-US"/>
              <a:pPr>
                <a:defRPr/>
              </a:pPr>
              <a:t>8/14/14</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696EC294-5341-F544-B65C-312C8B0F21EF}"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AU"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2431BD45-2425-E545-8204-835DEE53615A}" type="datetime1">
              <a:rPr lang="en-US"/>
              <a:pPr>
                <a:defRPr/>
              </a:pPr>
              <a:t>8/14/14</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F289260-81FA-2346-96A0-DF7173FAF8D2}"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AU"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E42B3A5-5A59-D747-8B18-700FFB3F19C8}" type="datetime1">
              <a:rPr lang="en-US"/>
              <a:pPr>
                <a:defRPr/>
              </a:pPr>
              <a:t>8/14/14</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BCADF1A-9C30-9743-A195-BD7FCCD7FF1A}"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AU"/>
              <a:t>Click to edit Master title style</a:t>
            </a:r>
            <a:endParaRPr lang="en-US"/>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cs typeface="+mn-cs"/>
              </a:defRPr>
            </a:lvl1pPr>
          </a:lstStyle>
          <a:p>
            <a:pPr>
              <a:defRPr/>
            </a:pPr>
            <a:fld id="{1F8E76A9-99EF-0A4B-B0F9-13E7956CD242}" type="datetime1">
              <a:rPr lang="en-US"/>
              <a:pPr>
                <a:defRPr/>
              </a:pPr>
              <a:t>8/14/14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r>
              <a:rPr lang="en-US"/>
              <a:t>GRAP2575  049130</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cs typeface="+mn-cs"/>
              </a:defRPr>
            </a:lvl1pPr>
          </a:lstStyle>
          <a:p>
            <a:pPr>
              <a:defRPr/>
            </a:pPr>
            <a:fld id="{1A8B9FBA-EAEB-954A-A678-32C612B1A845}" type="slidenum">
              <a:rPr lang="en-US"/>
              <a:pPr>
                <a:defRPr/>
              </a:pPr>
              <a:t>‹#›</a:t>
            </a:fld>
            <a:endParaRPr lang="en-US" dirty="0"/>
          </a:p>
        </p:txBody>
      </p:sp>
    </p:spTree>
  </p:cSld>
  <p:clrMap bg1="dk1" tx1="lt1" bg2="dk2" tx2="lt2" accent1="accent1" accent2="accent2" accent3="accent3" accent4="accent4" accent5="accent5" accent6="accent6" hlink="hlink" folHlink="folHlink"/>
  <p:sldLayoutIdLst>
    <p:sldLayoutId id="2147484111" r:id="rId1"/>
    <p:sldLayoutId id="2147484112" r:id="rId2"/>
    <p:sldLayoutId id="2147484113" r:id="rId3"/>
    <p:sldLayoutId id="2147484114" r:id="rId4"/>
    <p:sldLayoutId id="2147484115" r:id="rId5"/>
    <p:sldLayoutId id="2147484116" r:id="rId6"/>
    <p:sldLayoutId id="2147484117" r:id="rId7"/>
    <p:sldLayoutId id="2147484118" r:id="rId8"/>
    <p:sldLayoutId id="2147484119" r:id="rId9"/>
    <p:sldLayoutId id="2147484120" r:id="rId10"/>
    <p:sldLayoutId id="2147484121" r:id="rId11"/>
  </p:sldLayoutIdLst>
  <p:txStyles>
    <p:titleStyle>
      <a:lvl1pPr algn="ctr" defTabSz="457200" rtl="0" eaLnBrk="0" fontAlgn="base" hangingPunct="0">
        <a:spcBef>
          <a:spcPct val="0"/>
        </a:spcBef>
        <a:spcAft>
          <a:spcPct val="0"/>
        </a:spcAft>
        <a:defRPr sz="4400" b="1" kern="1200">
          <a:solidFill>
            <a:schemeClr val="tx1"/>
          </a:solidFill>
          <a:latin typeface="+mj-lt"/>
          <a:ea typeface="ＭＳ Ｐゴシック" pitchFamily="-1" charset="-128"/>
          <a:cs typeface="ＭＳ Ｐゴシック" pitchFamily="-1" charset="-128"/>
        </a:defRPr>
      </a:lvl1pPr>
      <a:lvl2pPr algn="ctr" defTabSz="457200" rtl="0" eaLnBrk="0" fontAlgn="base" hangingPunct="0">
        <a:spcBef>
          <a:spcPct val="0"/>
        </a:spcBef>
        <a:spcAft>
          <a:spcPct val="0"/>
        </a:spcAft>
        <a:defRPr sz="4400" b="1">
          <a:solidFill>
            <a:schemeClr val="tx1"/>
          </a:solidFill>
          <a:latin typeface="Calibri" pitchFamily="-1" charset="0"/>
          <a:ea typeface="ＭＳ Ｐゴシック" pitchFamily="-1" charset="-128"/>
          <a:cs typeface="ＭＳ Ｐゴシック" pitchFamily="-1" charset="-128"/>
        </a:defRPr>
      </a:lvl2pPr>
      <a:lvl3pPr algn="ctr" defTabSz="457200" rtl="0" eaLnBrk="0" fontAlgn="base" hangingPunct="0">
        <a:spcBef>
          <a:spcPct val="0"/>
        </a:spcBef>
        <a:spcAft>
          <a:spcPct val="0"/>
        </a:spcAft>
        <a:defRPr sz="4400" b="1">
          <a:solidFill>
            <a:schemeClr val="tx1"/>
          </a:solidFill>
          <a:latin typeface="Calibri" pitchFamily="-1" charset="0"/>
          <a:ea typeface="ＭＳ Ｐゴシック" pitchFamily="-1" charset="-128"/>
          <a:cs typeface="ＭＳ Ｐゴシック" pitchFamily="-1" charset="-128"/>
        </a:defRPr>
      </a:lvl3pPr>
      <a:lvl4pPr algn="ctr" defTabSz="457200" rtl="0" eaLnBrk="0" fontAlgn="base" hangingPunct="0">
        <a:spcBef>
          <a:spcPct val="0"/>
        </a:spcBef>
        <a:spcAft>
          <a:spcPct val="0"/>
        </a:spcAft>
        <a:defRPr sz="4400" b="1">
          <a:solidFill>
            <a:schemeClr val="tx1"/>
          </a:solidFill>
          <a:latin typeface="Calibri" pitchFamily="-1" charset="0"/>
          <a:ea typeface="ＭＳ Ｐゴシック" pitchFamily="-1" charset="-128"/>
          <a:cs typeface="ＭＳ Ｐゴシック" pitchFamily="-1" charset="-128"/>
        </a:defRPr>
      </a:lvl4pPr>
      <a:lvl5pPr algn="ctr" defTabSz="457200" rtl="0" eaLnBrk="0" fontAlgn="base" hangingPunct="0">
        <a:spcBef>
          <a:spcPct val="0"/>
        </a:spcBef>
        <a:spcAft>
          <a:spcPct val="0"/>
        </a:spcAft>
        <a:defRPr sz="4400" b="1">
          <a:solidFill>
            <a:schemeClr val="tx1"/>
          </a:solidFill>
          <a:latin typeface="Calibri" pitchFamily="-1" charset="0"/>
          <a:ea typeface="ＭＳ Ｐゴシック" pitchFamily="-1" charset="-128"/>
          <a:cs typeface="ＭＳ Ｐゴシック" pitchFamily="-1" charset="-128"/>
        </a:defRPr>
      </a:lvl5pPr>
      <a:lvl6pPr marL="457200" algn="ctr" defTabSz="457200" rtl="0" fontAlgn="base">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6pPr>
      <a:lvl7pPr marL="914400" algn="ctr" defTabSz="457200" rtl="0" fontAlgn="base">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7pPr>
      <a:lvl8pPr marL="1371600" algn="ctr" defTabSz="457200" rtl="0" fontAlgn="base">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8pPr>
      <a:lvl9pPr marL="1828800" algn="ctr" defTabSz="457200" rtl="0" fontAlgn="base">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9pPr>
    </p:titleStyle>
    <p:bodyStyle>
      <a:lvl1pPr marL="342900" indent="-342900" algn="l" defTabSz="457200" rtl="0" eaLnBrk="0" fontAlgn="base" hangingPunct="0">
        <a:spcBef>
          <a:spcPct val="20000"/>
        </a:spcBef>
        <a:spcAft>
          <a:spcPct val="0"/>
        </a:spcAft>
        <a:buFont typeface="Arial" pitchFamily="-1" charset="0"/>
        <a:buChar char="•"/>
        <a:defRPr sz="3200" kern="1200">
          <a:solidFill>
            <a:schemeClr val="tx1"/>
          </a:solidFill>
          <a:latin typeface="+mn-lt"/>
          <a:ea typeface="ＭＳ Ｐゴシック" pitchFamily="-1" charset="-128"/>
          <a:cs typeface="ＭＳ Ｐゴシック" pitchFamily="-1" charset="-128"/>
        </a:defRPr>
      </a:lvl1pPr>
      <a:lvl2pPr marL="742950" indent="-285750" algn="l" defTabSz="457200" rtl="0" eaLnBrk="0" fontAlgn="base" hangingPunct="0">
        <a:spcBef>
          <a:spcPct val="20000"/>
        </a:spcBef>
        <a:spcAft>
          <a:spcPct val="0"/>
        </a:spcAft>
        <a:buFont typeface="Arial" pitchFamily="-1" charset="0"/>
        <a:buChar char="–"/>
        <a:defRPr sz="2800" kern="1200">
          <a:solidFill>
            <a:schemeClr val="tx1"/>
          </a:solidFill>
          <a:latin typeface="+mn-lt"/>
          <a:ea typeface="ＭＳ Ｐゴシック" pitchFamily="-1" charset="-128"/>
          <a:cs typeface="+mn-cs"/>
        </a:defRPr>
      </a:lvl2pPr>
      <a:lvl3pPr marL="1143000" indent="-228600" algn="l" defTabSz="457200" rtl="0" eaLnBrk="0" fontAlgn="base" hangingPunct="0">
        <a:spcBef>
          <a:spcPct val="20000"/>
        </a:spcBef>
        <a:spcAft>
          <a:spcPct val="0"/>
        </a:spcAft>
        <a:buFont typeface="Arial" pitchFamily="-1" charset="0"/>
        <a:buChar char="•"/>
        <a:defRPr sz="2400" kern="1200">
          <a:solidFill>
            <a:schemeClr val="tx1"/>
          </a:solidFill>
          <a:latin typeface="+mn-lt"/>
          <a:ea typeface="ＭＳ Ｐゴシック" pitchFamily="-1" charset="-128"/>
          <a:cs typeface="+mn-cs"/>
        </a:defRPr>
      </a:lvl3pPr>
      <a:lvl4pPr marL="1600200" indent="-228600" algn="l" defTabSz="457200" rtl="0" eaLnBrk="0" fontAlgn="base" hangingPunct="0">
        <a:spcBef>
          <a:spcPct val="20000"/>
        </a:spcBef>
        <a:spcAft>
          <a:spcPct val="0"/>
        </a:spcAft>
        <a:buFont typeface="Arial" pitchFamily="-1" charset="0"/>
        <a:buChar char="–"/>
        <a:defRPr sz="2000" kern="1200">
          <a:solidFill>
            <a:schemeClr val="tx1"/>
          </a:solidFill>
          <a:latin typeface="+mn-lt"/>
          <a:ea typeface="ＭＳ Ｐゴシック" pitchFamily="-1" charset="-128"/>
          <a:cs typeface="+mn-cs"/>
        </a:defRPr>
      </a:lvl4pPr>
      <a:lvl5pPr marL="2057400" indent="-228600" algn="l" defTabSz="457200" rtl="0" eaLnBrk="0" fontAlgn="base" hangingPunct="0">
        <a:spcBef>
          <a:spcPct val="20000"/>
        </a:spcBef>
        <a:spcAft>
          <a:spcPct val="0"/>
        </a:spcAft>
        <a:buFont typeface="Arial" pitchFamily="-1" charset="0"/>
        <a:buChar char="»"/>
        <a:defRPr sz="2000" kern="1200">
          <a:solidFill>
            <a:schemeClr val="tx1"/>
          </a:solidFill>
          <a:latin typeface="+mn-lt"/>
          <a:ea typeface="ＭＳ Ｐゴシック" pitchFamily="-1"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s>
</file>

<file path=ppt/slides/_rels/slide13.xml.rels><?xml version="1.0" encoding="UTF-8" standalone="yes"?>
<Relationships xmlns="http://schemas.openxmlformats.org/package/2006/relationships"><Relationship Id="rId3" Type="http://schemas.openxmlformats.org/officeDocument/2006/relationships/hyperlink" Target="http://www.youtube.com/watch?v=337DvPcM7t0" TargetMode="External"/><Relationship Id="rId4" Type="http://schemas.openxmlformats.org/officeDocument/2006/relationships/image" Target="../media/image9.jpeg"/><Relationship Id="rId1" Type="http://schemas.openxmlformats.org/officeDocument/2006/relationships/slideLayout" Target="../slideLayouts/slideLayout2.xml"/><Relationship Id="rId2" Type="http://schemas.openxmlformats.org/officeDocument/2006/relationships/image" Target="../media/image8.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alteredqualia.com/canvasmol/%23Teflon" TargetMode="External"/><Relationship Id="rId3" Type="http://schemas.openxmlformats.org/officeDocument/2006/relationships/image" Target="../media/image1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vimeo.com/78558545" TargetMode="External"/><Relationship Id="rId3" Type="http://schemas.openxmlformats.org/officeDocument/2006/relationships/image" Target="../media/image11.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eg"/><Relationship Id="rId3" Type="http://schemas.openxmlformats.org/officeDocument/2006/relationships/image" Target="../media/image14.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alteredqualia.com/canvasmol/%23Teflon" TargetMode="External"/><Relationship Id="rId3" Type="http://schemas.openxmlformats.org/officeDocument/2006/relationships/image" Target="../media/image1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eg"/><Relationship Id="rId3" Type="http://schemas.openxmlformats.org/officeDocument/2006/relationships/image" Target="../media/image18.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smh.com.au/entertainment/movies/how-hollywood-filmmaker-james-cameron-risked-his-life-to-make-deepsea-challenge-3d-20140813-1038g7.html" TargetMode="External"/><Relationship Id="rId3" Type="http://schemas.openxmlformats.org/officeDocument/2006/relationships/image" Target="../media/image19.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eg"/><Relationship Id="rId3" Type="http://schemas.openxmlformats.org/officeDocument/2006/relationships/image" Target="../media/image23.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eg"/><Relationship Id="rId3" Type="http://schemas.openxmlformats.org/officeDocument/2006/relationships/image" Target="../media/image24.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eg"/><Relationship Id="rId3" Type="http://schemas.openxmlformats.org/officeDocument/2006/relationships/image" Target="../media/image26.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eg"/><Relationship Id="rId3" Type="http://schemas.openxmlformats.org/officeDocument/2006/relationships/image" Target="../media/image28.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studiobutcher.com/sb-aide-week-4.html"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2" name="Title 1"/>
          <p:cNvSpPr>
            <a:spLocks noGrp="1"/>
          </p:cNvSpPr>
          <p:nvPr>
            <p:ph type="ctrTitle"/>
          </p:nvPr>
        </p:nvSpPr>
        <p:spPr/>
        <p:txBody>
          <a:bodyPr/>
          <a:lstStyle/>
          <a:p>
            <a:r>
              <a:rPr lang="en-AU"/>
              <a:t>Advanced Industrial Design Engineering</a:t>
            </a:r>
          </a:p>
        </p:txBody>
      </p:sp>
      <p:sp>
        <p:nvSpPr>
          <p:cNvPr id="3" name="Subtitle 2"/>
          <p:cNvSpPr>
            <a:spLocks noGrp="1"/>
          </p:cNvSpPr>
          <p:nvPr>
            <p:ph type="subTitle" idx="1"/>
          </p:nvPr>
        </p:nvSpPr>
        <p:spPr/>
        <p:txBody>
          <a:bodyPr/>
          <a:lstStyle/>
          <a:p>
            <a:pPr>
              <a:buFont typeface="Arial" pitchFamily="-65" charset="0"/>
              <a:buNone/>
              <a:defRPr/>
            </a:pPr>
            <a:r>
              <a:rPr lang="en-US" dirty="0" smtClean="0"/>
              <a:t>GRAP2575</a:t>
            </a:r>
            <a:endParaRPr lang="en-AU" dirty="0" smtClean="0"/>
          </a:p>
          <a:p>
            <a:pPr>
              <a:defRPr/>
            </a:pPr>
            <a:r>
              <a:rPr lang="en-AU" dirty="0" smtClean="0"/>
              <a:t>Lecturers: Nick Johns &amp; Rick Butcher</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Rectangle 4"/>
          <p:cNvSpPr/>
          <p:nvPr/>
        </p:nvSpPr>
        <p:spPr>
          <a:xfrm>
            <a:off x="0" y="1941513"/>
            <a:ext cx="9144000" cy="4916487"/>
          </a:xfrm>
          <a:prstGeom prst="rect">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4579" name="Title 1"/>
          <p:cNvSpPr>
            <a:spLocks noGrp="1"/>
          </p:cNvSpPr>
          <p:nvPr>
            <p:ph type="title"/>
          </p:nvPr>
        </p:nvSpPr>
        <p:spPr/>
        <p:txBody>
          <a:bodyPr/>
          <a:lstStyle/>
          <a:p>
            <a:r>
              <a:rPr lang="en-US" smtClean="0"/>
              <a:t>Metals</a:t>
            </a:r>
          </a:p>
        </p:txBody>
      </p:sp>
      <p:sp>
        <p:nvSpPr>
          <p:cNvPr id="24580" name="TextBox 8"/>
          <p:cNvSpPr txBox="1">
            <a:spLocks noChangeArrowheads="1"/>
          </p:cNvSpPr>
          <p:nvPr/>
        </p:nvSpPr>
        <p:spPr bwMode="auto">
          <a:xfrm>
            <a:off x="303213" y="2593975"/>
            <a:ext cx="2843212" cy="1754188"/>
          </a:xfrm>
          <a:prstGeom prst="rect">
            <a:avLst/>
          </a:prstGeom>
          <a:noFill/>
          <a:ln w="9525">
            <a:noFill/>
            <a:miter lim="800000"/>
            <a:headEnd/>
            <a:tailEnd/>
          </a:ln>
        </p:spPr>
        <p:txBody>
          <a:bodyPr>
            <a:prstTxWarp prst="textNoShape">
              <a:avLst/>
            </a:prstTxWarp>
            <a:spAutoFit/>
          </a:bodyPr>
          <a:lstStyle/>
          <a:p>
            <a:r>
              <a:rPr lang="en-US">
                <a:solidFill>
                  <a:schemeClr val="bg1"/>
                </a:solidFill>
              </a:rPr>
              <a:t>Grand Arch II (1983).</a:t>
            </a:r>
          </a:p>
          <a:p>
            <a:r>
              <a:rPr lang="en-US">
                <a:solidFill>
                  <a:schemeClr val="bg1"/>
                </a:solidFill>
              </a:rPr>
              <a:t>Inge King</a:t>
            </a:r>
          </a:p>
          <a:p>
            <a:endParaRPr lang="en-US">
              <a:solidFill>
                <a:schemeClr val="bg1"/>
              </a:solidFill>
            </a:endParaRPr>
          </a:p>
          <a:p>
            <a:r>
              <a:rPr lang="en-US" i="1">
                <a:solidFill>
                  <a:schemeClr val="bg1"/>
                </a:solidFill>
              </a:rPr>
              <a:t>Powder coated steel, edition of 4 plus 1 artist's proof, 94.5 x 83.5 x 45 cm</a:t>
            </a:r>
            <a:endParaRPr lang="en-US" sz="1400" i="1">
              <a:solidFill>
                <a:schemeClr val="bg1"/>
              </a:solidFill>
            </a:endParaRPr>
          </a:p>
        </p:txBody>
      </p:sp>
      <p:pic>
        <p:nvPicPr>
          <p:cNvPr id="24581" name="Content Placeholder 6" descr="inge-king.jpg"/>
          <p:cNvPicPr>
            <a:picLocks noGrp="1" noChangeAspect="1"/>
          </p:cNvPicPr>
          <p:nvPr>
            <p:ph idx="1"/>
          </p:nvPr>
        </p:nvPicPr>
        <p:blipFill>
          <a:blip r:embed="rId2"/>
          <a:srcRect l="-5217" t="8575" r="-5217" b="10164"/>
          <a:stretch>
            <a:fillRect/>
          </a:stretch>
        </p:blipFill>
        <p:spPr>
          <a:xfrm>
            <a:off x="3605213" y="2174875"/>
            <a:ext cx="5108575" cy="4370388"/>
          </a:xfr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Rectangle 4"/>
          <p:cNvSpPr/>
          <p:nvPr/>
        </p:nvSpPr>
        <p:spPr>
          <a:xfrm>
            <a:off x="0" y="1941513"/>
            <a:ext cx="9144000" cy="4916487"/>
          </a:xfrm>
          <a:prstGeom prst="rect">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5603" name="Title 1"/>
          <p:cNvSpPr>
            <a:spLocks noGrp="1"/>
          </p:cNvSpPr>
          <p:nvPr>
            <p:ph type="title"/>
          </p:nvPr>
        </p:nvSpPr>
        <p:spPr/>
        <p:txBody>
          <a:bodyPr/>
          <a:lstStyle/>
          <a:p>
            <a:r>
              <a:rPr lang="en-US" smtClean="0"/>
              <a:t>Metals</a:t>
            </a:r>
          </a:p>
        </p:txBody>
      </p:sp>
      <p:sp>
        <p:nvSpPr>
          <p:cNvPr id="25604" name="TextBox 8"/>
          <p:cNvSpPr txBox="1">
            <a:spLocks noChangeArrowheads="1"/>
          </p:cNvSpPr>
          <p:nvPr/>
        </p:nvSpPr>
        <p:spPr bwMode="auto">
          <a:xfrm>
            <a:off x="303213" y="2593975"/>
            <a:ext cx="2843212" cy="2032000"/>
          </a:xfrm>
          <a:prstGeom prst="rect">
            <a:avLst/>
          </a:prstGeom>
          <a:noFill/>
          <a:ln w="9525">
            <a:noFill/>
            <a:miter lim="800000"/>
            <a:headEnd/>
            <a:tailEnd/>
          </a:ln>
        </p:spPr>
        <p:txBody>
          <a:bodyPr>
            <a:prstTxWarp prst="textNoShape">
              <a:avLst/>
            </a:prstTxWarp>
            <a:spAutoFit/>
          </a:bodyPr>
          <a:lstStyle/>
          <a:p>
            <a:r>
              <a:rPr lang="en-US">
                <a:solidFill>
                  <a:schemeClr val="bg1"/>
                </a:solidFill>
              </a:rPr>
              <a:t>QUIESCENCE 2011.</a:t>
            </a:r>
          </a:p>
          <a:p>
            <a:r>
              <a:rPr lang="en-US">
                <a:solidFill>
                  <a:schemeClr val="bg1"/>
                </a:solidFill>
              </a:rPr>
              <a:t>Matthew Harding</a:t>
            </a:r>
          </a:p>
          <a:p>
            <a:endParaRPr lang="en-US">
              <a:solidFill>
                <a:schemeClr val="bg1"/>
              </a:solidFill>
            </a:endParaRPr>
          </a:p>
          <a:p>
            <a:r>
              <a:rPr lang="en-US" i="1">
                <a:solidFill>
                  <a:schemeClr val="bg1"/>
                </a:solidFill>
              </a:rPr>
              <a:t>Corten steel 160 x 110 cm dia, 85 x 60 cm dia Sculpture by the Sea 2011</a:t>
            </a:r>
            <a:endParaRPr lang="en-US" sz="1400" i="1">
              <a:solidFill>
                <a:schemeClr val="bg1"/>
              </a:solidFill>
            </a:endParaRPr>
          </a:p>
        </p:txBody>
      </p:sp>
      <p:pic>
        <p:nvPicPr>
          <p:cNvPr id="25605" name="Picture 5" descr="quiescence-matthew-harding.jpg"/>
          <p:cNvPicPr>
            <a:picLocks noChangeAspect="1"/>
          </p:cNvPicPr>
          <p:nvPr/>
        </p:nvPicPr>
        <p:blipFill>
          <a:blip r:embed="rId2"/>
          <a:srcRect/>
          <a:stretch>
            <a:fillRect/>
          </a:stretch>
        </p:blipFill>
        <p:spPr bwMode="auto">
          <a:xfrm>
            <a:off x="3321050" y="2593975"/>
            <a:ext cx="5695950" cy="3800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Rectangle 4"/>
          <p:cNvSpPr/>
          <p:nvPr/>
        </p:nvSpPr>
        <p:spPr>
          <a:xfrm>
            <a:off x="0" y="1941513"/>
            <a:ext cx="9144000" cy="4916487"/>
          </a:xfrm>
          <a:prstGeom prst="rect">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5603" name="Title 1"/>
          <p:cNvSpPr>
            <a:spLocks noGrp="1"/>
          </p:cNvSpPr>
          <p:nvPr>
            <p:ph type="title"/>
          </p:nvPr>
        </p:nvSpPr>
        <p:spPr/>
        <p:txBody>
          <a:bodyPr/>
          <a:lstStyle/>
          <a:p>
            <a:r>
              <a:rPr lang="en-US" smtClean="0"/>
              <a:t>Metals</a:t>
            </a:r>
          </a:p>
        </p:txBody>
      </p:sp>
      <p:sp>
        <p:nvSpPr>
          <p:cNvPr id="25604" name="TextBox 8"/>
          <p:cNvSpPr txBox="1">
            <a:spLocks noChangeArrowheads="1"/>
          </p:cNvSpPr>
          <p:nvPr/>
        </p:nvSpPr>
        <p:spPr bwMode="auto">
          <a:xfrm>
            <a:off x="303213" y="2593975"/>
            <a:ext cx="2843212" cy="1754327"/>
          </a:xfrm>
          <a:prstGeom prst="rect">
            <a:avLst/>
          </a:prstGeom>
          <a:noFill/>
          <a:ln w="9525">
            <a:noFill/>
            <a:miter lim="800000"/>
            <a:headEnd/>
            <a:tailEnd/>
          </a:ln>
        </p:spPr>
        <p:txBody>
          <a:bodyPr>
            <a:prstTxWarp prst="textNoShape">
              <a:avLst/>
            </a:prstTxWarp>
            <a:spAutoFit/>
          </a:bodyPr>
          <a:lstStyle/>
          <a:p>
            <a:r>
              <a:rPr lang="en-US" dirty="0" smtClean="0">
                <a:solidFill>
                  <a:schemeClr val="bg1"/>
                </a:solidFill>
              </a:rPr>
              <a:t>No 202 Metal construction.</a:t>
            </a:r>
          </a:p>
          <a:p>
            <a:r>
              <a:rPr lang="en-US" dirty="0" smtClean="0">
                <a:solidFill>
                  <a:schemeClr val="bg1"/>
                </a:solidFill>
              </a:rPr>
              <a:t>Robert </a:t>
            </a:r>
            <a:r>
              <a:rPr lang="en-US" dirty="0" err="1" smtClean="0">
                <a:solidFill>
                  <a:schemeClr val="bg1"/>
                </a:solidFill>
              </a:rPr>
              <a:t>Klippel</a:t>
            </a:r>
            <a:endParaRPr lang="en-US" dirty="0" smtClean="0">
              <a:solidFill>
                <a:schemeClr val="bg1"/>
              </a:solidFill>
            </a:endParaRPr>
          </a:p>
          <a:p>
            <a:endParaRPr lang="en-US" dirty="0" smtClean="0">
              <a:solidFill>
                <a:schemeClr val="bg1"/>
              </a:solidFill>
            </a:endParaRPr>
          </a:p>
          <a:p>
            <a:r>
              <a:rPr lang="en-US" i="1" dirty="0" smtClean="0">
                <a:solidFill>
                  <a:schemeClr val="bg1"/>
                </a:solidFill>
              </a:rPr>
              <a:t>Brazed and welded steel, found objects, 1966</a:t>
            </a:r>
            <a:endParaRPr lang="en-US" sz="1400" i="1" dirty="0">
              <a:solidFill>
                <a:schemeClr val="bg1"/>
              </a:solidFill>
            </a:endParaRPr>
          </a:p>
        </p:txBody>
      </p:sp>
      <p:pic>
        <p:nvPicPr>
          <p:cNvPr id="6" name="Picture 5" descr="klippel-232.1983##S.jpg"/>
          <p:cNvPicPr>
            <a:picLocks noChangeAspect="1"/>
          </p:cNvPicPr>
          <p:nvPr/>
        </p:nvPicPr>
        <p:blipFill>
          <a:blip r:embed="rId2"/>
          <a:stretch>
            <a:fillRect/>
          </a:stretch>
        </p:blipFill>
        <p:spPr>
          <a:xfrm>
            <a:off x="4603439" y="2068513"/>
            <a:ext cx="3238722" cy="4625975"/>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Rectangle 4"/>
          <p:cNvSpPr/>
          <p:nvPr/>
        </p:nvSpPr>
        <p:spPr>
          <a:xfrm>
            <a:off x="0" y="1941513"/>
            <a:ext cx="9144000" cy="4916487"/>
          </a:xfrm>
          <a:prstGeom prst="rect">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6627" name="Title 1"/>
          <p:cNvSpPr>
            <a:spLocks noGrp="1"/>
          </p:cNvSpPr>
          <p:nvPr>
            <p:ph type="title"/>
          </p:nvPr>
        </p:nvSpPr>
        <p:spPr/>
        <p:txBody>
          <a:bodyPr/>
          <a:lstStyle/>
          <a:p>
            <a:r>
              <a:rPr lang="en-US" smtClean="0"/>
              <a:t>Metals</a:t>
            </a:r>
          </a:p>
        </p:txBody>
      </p:sp>
      <p:sp>
        <p:nvSpPr>
          <p:cNvPr id="26629" name="TextBox 8"/>
          <p:cNvSpPr txBox="1">
            <a:spLocks noChangeArrowheads="1"/>
          </p:cNvSpPr>
          <p:nvPr/>
        </p:nvSpPr>
        <p:spPr bwMode="auto">
          <a:xfrm>
            <a:off x="303213" y="2593975"/>
            <a:ext cx="1993900" cy="1754327"/>
          </a:xfrm>
          <a:prstGeom prst="rect">
            <a:avLst/>
          </a:prstGeom>
          <a:noFill/>
          <a:ln w="9525">
            <a:noFill/>
            <a:miter lim="800000"/>
            <a:headEnd/>
            <a:tailEnd/>
          </a:ln>
        </p:spPr>
        <p:txBody>
          <a:bodyPr>
            <a:prstTxWarp prst="textNoShape">
              <a:avLst/>
            </a:prstTxWarp>
            <a:spAutoFit/>
          </a:bodyPr>
          <a:lstStyle/>
          <a:p>
            <a:r>
              <a:rPr lang="en-US" dirty="0" smtClean="0">
                <a:solidFill>
                  <a:schemeClr val="bg1"/>
                </a:solidFill>
              </a:rPr>
              <a:t>Jean </a:t>
            </a:r>
            <a:r>
              <a:rPr lang="en-US" dirty="0" err="1" smtClean="0">
                <a:solidFill>
                  <a:schemeClr val="bg1"/>
                </a:solidFill>
              </a:rPr>
              <a:t>Prouvé</a:t>
            </a:r>
            <a:r>
              <a:rPr lang="en-US" dirty="0" smtClean="0">
                <a:solidFill>
                  <a:schemeClr val="bg1"/>
                </a:solidFill>
              </a:rPr>
              <a:t> was once quoted saying: ‘never design anything that cannot be made.’</a:t>
            </a:r>
            <a:endParaRPr lang="en-US" sz="1400" i="1" dirty="0">
              <a:solidFill>
                <a:schemeClr val="bg1"/>
              </a:solidFill>
            </a:endParaRPr>
          </a:p>
        </p:txBody>
      </p:sp>
      <p:pic>
        <p:nvPicPr>
          <p:cNvPr id="8" name="Picture 7" descr="jean-prouve (1).jpg"/>
          <p:cNvPicPr>
            <a:picLocks noChangeAspect="1"/>
          </p:cNvPicPr>
          <p:nvPr/>
        </p:nvPicPr>
        <p:blipFill>
          <a:blip r:embed="rId2"/>
          <a:stretch>
            <a:fillRect/>
          </a:stretch>
        </p:blipFill>
        <p:spPr>
          <a:xfrm>
            <a:off x="2297113" y="2174151"/>
            <a:ext cx="3250672" cy="4348302"/>
          </a:xfrm>
          <a:prstGeom prst="rect">
            <a:avLst/>
          </a:prstGeom>
        </p:spPr>
      </p:pic>
      <p:pic>
        <p:nvPicPr>
          <p:cNvPr id="7" name="Content Placeholder 6" descr="jean_prouve_designmuseum080208_7.jpg">
            <a:hlinkClick r:id="rId3"/>
          </p:cNvPr>
          <p:cNvPicPr>
            <a:picLocks noGrp="1" noChangeAspect="1"/>
          </p:cNvPicPr>
          <p:nvPr>
            <p:ph idx="1"/>
          </p:nvPr>
        </p:nvPicPr>
        <p:blipFill>
          <a:blip r:embed="rId4"/>
          <a:srcRect t="423" b="4311"/>
          <a:stretch>
            <a:fillRect/>
          </a:stretch>
        </p:blipFill>
        <p:spPr>
          <a:xfrm>
            <a:off x="4899604" y="4510986"/>
            <a:ext cx="4099812" cy="2011467"/>
          </a:xfr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Rectangle 4"/>
          <p:cNvSpPr/>
          <p:nvPr/>
        </p:nvSpPr>
        <p:spPr>
          <a:xfrm>
            <a:off x="0" y="1806575"/>
            <a:ext cx="9144000" cy="5051425"/>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7651" name="Title 1"/>
          <p:cNvSpPr>
            <a:spLocks noGrp="1"/>
          </p:cNvSpPr>
          <p:nvPr>
            <p:ph type="title"/>
          </p:nvPr>
        </p:nvSpPr>
        <p:spPr/>
        <p:txBody>
          <a:bodyPr/>
          <a:lstStyle/>
          <a:p>
            <a:r>
              <a:rPr lang="en-US" smtClean="0"/>
              <a:t>Metals</a:t>
            </a:r>
          </a:p>
        </p:txBody>
      </p:sp>
      <p:pic>
        <p:nvPicPr>
          <p:cNvPr id="27652" name="Content Placeholder 3" descr="Info structure.ai">
            <a:hlinkClick r:id="rId2"/>
          </p:cNvPr>
          <p:cNvPicPr>
            <a:picLocks noGrp="1" noChangeAspect="1"/>
          </p:cNvPicPr>
          <p:nvPr>
            <p:ph idx="1"/>
          </p:nvPr>
        </p:nvPicPr>
        <p:blipFill>
          <a:blip r:embed="rId3"/>
          <a:srcRect l="1683" t="22037" r="2525" b="27853"/>
          <a:stretch>
            <a:fillRect/>
          </a:stretch>
        </p:blipFill>
        <p:spPr>
          <a:xfrm>
            <a:off x="2297113" y="2921000"/>
            <a:ext cx="6846887" cy="2530475"/>
          </a:xfrm>
        </p:spPr>
      </p:pic>
      <p:sp>
        <p:nvSpPr>
          <p:cNvPr id="27653" name="TextBox 8"/>
          <p:cNvSpPr txBox="1">
            <a:spLocks noChangeArrowheads="1"/>
          </p:cNvSpPr>
          <p:nvPr/>
        </p:nvSpPr>
        <p:spPr bwMode="auto">
          <a:xfrm>
            <a:off x="303213" y="2593975"/>
            <a:ext cx="1993900" cy="3140075"/>
          </a:xfrm>
          <a:prstGeom prst="rect">
            <a:avLst/>
          </a:prstGeom>
          <a:noFill/>
          <a:ln w="9525">
            <a:noFill/>
            <a:miter lim="800000"/>
            <a:headEnd/>
            <a:tailEnd/>
          </a:ln>
        </p:spPr>
        <p:txBody>
          <a:bodyPr>
            <a:prstTxWarp prst="textNoShape">
              <a:avLst/>
            </a:prstTxWarp>
            <a:spAutoFit/>
          </a:bodyPr>
          <a:lstStyle/>
          <a:p>
            <a:r>
              <a:rPr lang="en-US">
                <a:solidFill>
                  <a:schemeClr val="bg1"/>
                </a:solidFill>
              </a:rPr>
              <a:t>Hard, malleable, plastic and highly controllable, metals are also very strong and extremely good conductors of electricity and heat. (Sea of valence electrons)</a:t>
            </a:r>
            <a:endParaRPr lang="en-US" sz="1400" i="1">
              <a:solidFill>
                <a:schemeClr val="bg1"/>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Rectangle 4"/>
          <p:cNvSpPr/>
          <p:nvPr/>
        </p:nvSpPr>
        <p:spPr>
          <a:xfrm>
            <a:off x="0" y="1941513"/>
            <a:ext cx="9144000" cy="4916487"/>
          </a:xfrm>
          <a:prstGeom prst="rect">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8675" name="Title 1"/>
          <p:cNvSpPr>
            <a:spLocks noGrp="1"/>
          </p:cNvSpPr>
          <p:nvPr>
            <p:ph type="title"/>
          </p:nvPr>
        </p:nvSpPr>
        <p:spPr/>
        <p:txBody>
          <a:bodyPr/>
          <a:lstStyle/>
          <a:p>
            <a:r>
              <a:rPr lang="en-US" smtClean="0"/>
              <a:t>Ceramics</a:t>
            </a:r>
          </a:p>
        </p:txBody>
      </p:sp>
      <p:sp>
        <p:nvSpPr>
          <p:cNvPr id="28676" name="TextBox 8"/>
          <p:cNvSpPr txBox="1">
            <a:spLocks noChangeArrowheads="1"/>
          </p:cNvSpPr>
          <p:nvPr/>
        </p:nvSpPr>
        <p:spPr bwMode="auto">
          <a:xfrm>
            <a:off x="303213" y="2376488"/>
            <a:ext cx="1860550" cy="3140075"/>
          </a:xfrm>
          <a:prstGeom prst="rect">
            <a:avLst/>
          </a:prstGeom>
          <a:noFill/>
          <a:ln w="9525">
            <a:noFill/>
            <a:miter lim="800000"/>
            <a:headEnd/>
            <a:tailEnd/>
          </a:ln>
        </p:spPr>
        <p:txBody>
          <a:bodyPr>
            <a:prstTxWarp prst="textNoShape">
              <a:avLst/>
            </a:prstTxWarp>
            <a:spAutoFit/>
          </a:bodyPr>
          <a:lstStyle/>
          <a:p>
            <a:r>
              <a:rPr lang="en-US">
                <a:solidFill>
                  <a:schemeClr val="bg1"/>
                </a:solidFill>
              </a:rPr>
              <a:t>Chilean studio Great Things to People (gt2P) has built a machine to generate pottery objects using an analogue version of parametric design.</a:t>
            </a:r>
            <a:endParaRPr lang="en-US" sz="1400" i="1">
              <a:solidFill>
                <a:schemeClr val="bg1"/>
              </a:solidFill>
            </a:endParaRPr>
          </a:p>
        </p:txBody>
      </p:sp>
      <p:pic>
        <p:nvPicPr>
          <p:cNvPr id="28677" name="Content Placeholder 10" descr="Catenary-Pottery-Printer-by-Guillermo-Parada_dezeen_3.jpg">
            <a:hlinkClick r:id="rId2"/>
          </p:cNvPr>
          <p:cNvPicPr>
            <a:picLocks noGrp="1" noChangeAspect="1"/>
          </p:cNvPicPr>
          <p:nvPr>
            <p:ph idx="1"/>
          </p:nvPr>
        </p:nvPicPr>
        <p:blipFill>
          <a:blip r:embed="rId3"/>
          <a:srcRect/>
          <a:stretch>
            <a:fillRect/>
          </a:stretch>
        </p:blipFill>
        <p:spPr>
          <a:xfrm>
            <a:off x="2222500" y="2147888"/>
            <a:ext cx="6789738" cy="4525962"/>
          </a:xfr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Rectangle 4"/>
          <p:cNvSpPr/>
          <p:nvPr/>
        </p:nvSpPr>
        <p:spPr>
          <a:xfrm>
            <a:off x="0" y="1806575"/>
            <a:ext cx="9144000" cy="5051425"/>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9699" name="Title 1"/>
          <p:cNvSpPr>
            <a:spLocks noGrp="1"/>
          </p:cNvSpPr>
          <p:nvPr>
            <p:ph type="title"/>
          </p:nvPr>
        </p:nvSpPr>
        <p:spPr/>
        <p:txBody>
          <a:bodyPr/>
          <a:lstStyle/>
          <a:p>
            <a:r>
              <a:rPr lang="en-US" smtClean="0"/>
              <a:t>Ceramics</a:t>
            </a:r>
          </a:p>
        </p:txBody>
      </p:sp>
      <p:pic>
        <p:nvPicPr>
          <p:cNvPr id="29700" name="Content Placeholder 6" descr="Info structure.ai"/>
          <p:cNvPicPr>
            <a:picLocks noGrp="1" noChangeAspect="1"/>
          </p:cNvPicPr>
          <p:nvPr>
            <p:ph idx="1"/>
          </p:nvPr>
        </p:nvPicPr>
        <p:blipFill>
          <a:blip r:embed="rId2"/>
          <a:srcRect t="13101" r="11783"/>
          <a:stretch>
            <a:fillRect/>
          </a:stretch>
        </p:blipFill>
        <p:spPr>
          <a:xfrm>
            <a:off x="2778125" y="2251075"/>
            <a:ext cx="6365875" cy="4430713"/>
          </a:xfrm>
        </p:spPr>
      </p:pic>
      <p:sp>
        <p:nvSpPr>
          <p:cNvPr id="29701" name="TextBox 8"/>
          <p:cNvSpPr txBox="1">
            <a:spLocks noChangeArrowheads="1"/>
          </p:cNvSpPr>
          <p:nvPr/>
        </p:nvSpPr>
        <p:spPr bwMode="auto">
          <a:xfrm>
            <a:off x="303213" y="2593975"/>
            <a:ext cx="1993900" cy="3416300"/>
          </a:xfrm>
          <a:prstGeom prst="rect">
            <a:avLst/>
          </a:prstGeom>
          <a:noFill/>
          <a:ln w="9525">
            <a:noFill/>
            <a:miter lim="800000"/>
            <a:headEnd/>
            <a:tailEnd/>
          </a:ln>
        </p:spPr>
        <p:txBody>
          <a:bodyPr>
            <a:prstTxWarp prst="textNoShape">
              <a:avLst/>
            </a:prstTxWarp>
            <a:spAutoFit/>
          </a:bodyPr>
          <a:lstStyle/>
          <a:p>
            <a:r>
              <a:rPr lang="en-US">
                <a:solidFill>
                  <a:schemeClr val="bg1"/>
                </a:solidFill>
              </a:rPr>
              <a:t>Very hard and strong, but lack flexibility making them brittle. Extremely resistant to high temperatures and chemicals. Ceramics are usually not good conductors of electricity or heat.</a:t>
            </a:r>
            <a:endParaRPr lang="en-US" sz="1400" i="1">
              <a:solidFill>
                <a:schemeClr val="bg1"/>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Rectangle 4"/>
          <p:cNvSpPr/>
          <p:nvPr/>
        </p:nvSpPr>
        <p:spPr>
          <a:xfrm>
            <a:off x="0" y="1941513"/>
            <a:ext cx="9144000" cy="4916487"/>
          </a:xfrm>
          <a:prstGeom prst="rect">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6" name="Picture 5" descr="Gestetner-loewy.jpg"/>
          <p:cNvPicPr>
            <a:picLocks noChangeAspect="1"/>
          </p:cNvPicPr>
          <p:nvPr/>
        </p:nvPicPr>
        <p:blipFill>
          <a:blip r:embed="rId2"/>
          <a:srcRect r="6113"/>
          <a:stretch>
            <a:fillRect/>
          </a:stretch>
        </p:blipFill>
        <p:spPr>
          <a:xfrm>
            <a:off x="2989385" y="1941513"/>
            <a:ext cx="6154615" cy="4916487"/>
          </a:xfrm>
          <a:prstGeom prst="rect">
            <a:avLst/>
          </a:prstGeom>
        </p:spPr>
      </p:pic>
      <p:sp>
        <p:nvSpPr>
          <p:cNvPr id="30723" name="Title 1"/>
          <p:cNvSpPr>
            <a:spLocks noGrp="1"/>
          </p:cNvSpPr>
          <p:nvPr>
            <p:ph type="title"/>
          </p:nvPr>
        </p:nvSpPr>
        <p:spPr/>
        <p:txBody>
          <a:bodyPr/>
          <a:lstStyle/>
          <a:p>
            <a:r>
              <a:rPr lang="en-US" smtClean="0"/>
              <a:t>Polymers</a:t>
            </a:r>
          </a:p>
        </p:txBody>
      </p:sp>
      <p:sp>
        <p:nvSpPr>
          <p:cNvPr id="30724" name="TextBox 8"/>
          <p:cNvSpPr txBox="1">
            <a:spLocks noChangeArrowheads="1"/>
          </p:cNvSpPr>
          <p:nvPr/>
        </p:nvSpPr>
        <p:spPr bwMode="auto">
          <a:xfrm>
            <a:off x="303213" y="2376488"/>
            <a:ext cx="1860550" cy="4247317"/>
          </a:xfrm>
          <a:prstGeom prst="rect">
            <a:avLst/>
          </a:prstGeom>
          <a:noFill/>
          <a:ln w="9525">
            <a:noFill/>
            <a:miter lim="800000"/>
            <a:headEnd/>
            <a:tailEnd/>
          </a:ln>
        </p:spPr>
        <p:txBody>
          <a:bodyPr>
            <a:prstTxWarp prst="textNoShape">
              <a:avLst/>
            </a:prstTxWarp>
            <a:spAutoFit/>
          </a:bodyPr>
          <a:lstStyle/>
          <a:p>
            <a:r>
              <a:rPr lang="en-US" dirty="0">
                <a:solidFill>
                  <a:schemeClr val="bg1"/>
                </a:solidFill>
              </a:rPr>
              <a:t>Growing up in the</a:t>
            </a:r>
            <a:r>
              <a:rPr lang="en-US" dirty="0" smtClean="0">
                <a:solidFill>
                  <a:schemeClr val="bg1"/>
                </a:solidFill>
              </a:rPr>
              <a:t> 20</a:t>
            </a:r>
            <a:r>
              <a:rPr lang="en-US" baseline="30000" dirty="0" smtClean="0">
                <a:solidFill>
                  <a:schemeClr val="bg1"/>
                </a:solidFill>
              </a:rPr>
              <a:t>th</a:t>
            </a:r>
            <a:r>
              <a:rPr lang="en-US" dirty="0" smtClean="0">
                <a:solidFill>
                  <a:schemeClr val="bg1"/>
                </a:solidFill>
              </a:rPr>
              <a:t>C </a:t>
            </a:r>
            <a:r>
              <a:rPr lang="en-US" dirty="0">
                <a:solidFill>
                  <a:schemeClr val="bg1"/>
                </a:solidFill>
              </a:rPr>
              <a:t>with new plastics, including </a:t>
            </a:r>
            <a:r>
              <a:rPr lang="en-US" dirty="0" smtClean="0">
                <a:solidFill>
                  <a:schemeClr val="bg1"/>
                </a:solidFill>
              </a:rPr>
              <a:t>the Raymond Loewy designed </a:t>
            </a:r>
            <a:r>
              <a:rPr lang="en-US" dirty="0" err="1" smtClean="0">
                <a:solidFill>
                  <a:schemeClr val="bg1"/>
                </a:solidFill>
              </a:rPr>
              <a:t>Gestetner</a:t>
            </a:r>
            <a:r>
              <a:rPr lang="en-US" dirty="0" smtClean="0">
                <a:solidFill>
                  <a:schemeClr val="bg1"/>
                </a:solidFill>
              </a:rPr>
              <a:t> Mimeograph machine and the </a:t>
            </a:r>
            <a:r>
              <a:rPr lang="en-US" dirty="0">
                <a:solidFill>
                  <a:schemeClr val="bg1"/>
                </a:solidFill>
              </a:rPr>
              <a:t>flexible</a:t>
            </a:r>
            <a:r>
              <a:rPr lang="en-US" dirty="0" smtClean="0">
                <a:solidFill>
                  <a:schemeClr val="bg1"/>
                </a:solidFill>
              </a:rPr>
              <a:t> Mr. Gumby and his talking horse Pokey! (modeled by Art </a:t>
            </a:r>
            <a:r>
              <a:rPr lang="en-US" dirty="0" err="1" smtClean="0">
                <a:solidFill>
                  <a:schemeClr val="bg1"/>
                </a:solidFill>
              </a:rPr>
              <a:t>Clokey</a:t>
            </a:r>
            <a:r>
              <a:rPr lang="en-US" dirty="0" smtClean="0">
                <a:solidFill>
                  <a:schemeClr val="bg1"/>
                </a:solidFill>
              </a:rPr>
              <a:t>)</a:t>
            </a:r>
            <a:endParaRPr lang="en-US" sz="1400" i="1" dirty="0">
              <a:solidFill>
                <a:schemeClr val="bg1"/>
              </a:solidFill>
            </a:endParaRPr>
          </a:p>
        </p:txBody>
      </p:sp>
      <p:pic>
        <p:nvPicPr>
          <p:cNvPr id="30725" name="Content Placeholder 9" descr="gumby12.jpg"/>
          <p:cNvPicPr>
            <a:picLocks noGrp="1" noChangeAspect="1"/>
          </p:cNvPicPr>
          <p:nvPr>
            <p:ph idx="1"/>
          </p:nvPr>
        </p:nvPicPr>
        <p:blipFill>
          <a:blip r:embed="rId3"/>
          <a:srcRect l="7466" r="15870"/>
          <a:stretch>
            <a:fillRect/>
          </a:stretch>
        </p:blipFill>
        <p:spPr>
          <a:xfrm>
            <a:off x="7635767" y="1941513"/>
            <a:ext cx="1508233" cy="1716819"/>
          </a:xfrm>
        </p:spPr>
      </p:pic>
      <p:sp>
        <p:nvSpPr>
          <p:cNvPr id="7" name="TextBox 8"/>
          <p:cNvSpPr txBox="1">
            <a:spLocks noChangeArrowheads="1"/>
          </p:cNvSpPr>
          <p:nvPr/>
        </p:nvSpPr>
        <p:spPr bwMode="auto">
          <a:xfrm>
            <a:off x="7122136" y="5353538"/>
            <a:ext cx="1860550" cy="1384995"/>
          </a:xfrm>
          <a:prstGeom prst="rect">
            <a:avLst/>
          </a:prstGeom>
          <a:noFill/>
          <a:ln w="9525">
            <a:noFill/>
            <a:miter lim="800000"/>
            <a:headEnd/>
            <a:tailEnd/>
          </a:ln>
        </p:spPr>
        <p:txBody>
          <a:bodyPr>
            <a:prstTxWarp prst="textNoShape">
              <a:avLst/>
            </a:prstTxWarp>
            <a:spAutoFit/>
          </a:bodyPr>
          <a:lstStyle/>
          <a:p>
            <a:r>
              <a:rPr lang="en-US" sz="1400" i="1" dirty="0" smtClean="0">
                <a:solidFill>
                  <a:schemeClr val="bg1"/>
                </a:solidFill>
              </a:rPr>
              <a:t>One of the reasons for Gumby’s green color is that it represents chlorophyll, which turns light into life.</a:t>
            </a:r>
            <a:endParaRPr lang="en-US" sz="1400" i="1" dirty="0">
              <a:solidFill>
                <a:schemeClr val="bg1"/>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Rectangle 4"/>
          <p:cNvSpPr/>
          <p:nvPr/>
        </p:nvSpPr>
        <p:spPr>
          <a:xfrm>
            <a:off x="0" y="1806575"/>
            <a:ext cx="9144000" cy="5051425"/>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1747" name="Title 1"/>
          <p:cNvSpPr>
            <a:spLocks noGrp="1"/>
          </p:cNvSpPr>
          <p:nvPr>
            <p:ph type="title"/>
          </p:nvPr>
        </p:nvSpPr>
        <p:spPr/>
        <p:txBody>
          <a:bodyPr/>
          <a:lstStyle/>
          <a:p>
            <a:r>
              <a:rPr lang="en-US" smtClean="0"/>
              <a:t>Poly-Mers</a:t>
            </a:r>
          </a:p>
        </p:txBody>
      </p:sp>
      <p:pic>
        <p:nvPicPr>
          <p:cNvPr id="31748" name="Content Placeholder 7" descr="Info structure.ai">
            <a:hlinkClick r:id="rId2"/>
          </p:cNvPr>
          <p:cNvPicPr>
            <a:picLocks noGrp="1" noChangeAspect="1"/>
          </p:cNvPicPr>
          <p:nvPr>
            <p:ph idx="1"/>
          </p:nvPr>
        </p:nvPicPr>
        <p:blipFill>
          <a:blip r:embed="rId3"/>
          <a:srcRect r="11783"/>
          <a:stretch>
            <a:fillRect/>
          </a:stretch>
        </p:blipFill>
        <p:spPr>
          <a:xfrm>
            <a:off x="2787650" y="1806575"/>
            <a:ext cx="6356350" cy="5092700"/>
          </a:xfrm>
        </p:spPr>
      </p:pic>
      <p:sp>
        <p:nvSpPr>
          <p:cNvPr id="31749" name="TextBox 8"/>
          <p:cNvSpPr txBox="1">
            <a:spLocks noChangeArrowheads="1"/>
          </p:cNvSpPr>
          <p:nvPr/>
        </p:nvSpPr>
        <p:spPr bwMode="auto">
          <a:xfrm>
            <a:off x="303213" y="2593975"/>
            <a:ext cx="2236787" cy="3692525"/>
          </a:xfrm>
          <a:prstGeom prst="rect">
            <a:avLst/>
          </a:prstGeom>
          <a:noFill/>
          <a:ln w="9525">
            <a:noFill/>
            <a:miter lim="800000"/>
            <a:headEnd/>
            <a:tailEnd/>
          </a:ln>
        </p:spPr>
        <p:txBody>
          <a:bodyPr>
            <a:prstTxWarp prst="textNoShape">
              <a:avLst/>
            </a:prstTxWarp>
            <a:spAutoFit/>
          </a:bodyPr>
          <a:lstStyle/>
          <a:p>
            <a:r>
              <a:rPr lang="en-US">
                <a:solidFill>
                  <a:schemeClr val="bg1"/>
                </a:solidFill>
              </a:rPr>
              <a:t>Mostly soft and not as strong as metals or ceramics. Polymers can be extremely flexible. Low density and viscous behavior under elevated temperatures are typical polymer traits. Polymers can be insulative to electricity.</a:t>
            </a:r>
            <a:endParaRPr lang="en-US" sz="1400" i="1">
              <a:solidFill>
                <a:schemeClr val="bg1"/>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Rectangle 4"/>
          <p:cNvSpPr/>
          <p:nvPr/>
        </p:nvSpPr>
        <p:spPr>
          <a:xfrm>
            <a:off x="0" y="1806575"/>
            <a:ext cx="9144000" cy="5051425"/>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2771" name="Title 1"/>
          <p:cNvSpPr>
            <a:spLocks noGrp="1"/>
          </p:cNvSpPr>
          <p:nvPr>
            <p:ph type="title"/>
          </p:nvPr>
        </p:nvSpPr>
        <p:spPr/>
        <p:txBody>
          <a:bodyPr/>
          <a:lstStyle/>
          <a:p>
            <a:r>
              <a:rPr lang="en-US" smtClean="0"/>
              <a:t>Pine cells</a:t>
            </a:r>
          </a:p>
        </p:txBody>
      </p:sp>
      <p:pic>
        <p:nvPicPr>
          <p:cNvPr id="32772" name="Content Placeholder 6" descr="cell_wall_big.gif"/>
          <p:cNvPicPr>
            <a:picLocks noGrp="1" noChangeAspect="1"/>
          </p:cNvPicPr>
          <p:nvPr>
            <p:ph idx="1"/>
          </p:nvPr>
        </p:nvPicPr>
        <p:blipFill>
          <a:blip r:embed="rId2"/>
          <a:srcRect/>
          <a:stretch>
            <a:fillRect/>
          </a:stretch>
        </p:blipFill>
        <p:spPr>
          <a:xfrm>
            <a:off x="2212975" y="2030413"/>
            <a:ext cx="6931025" cy="4525962"/>
          </a:xfrm>
        </p:spPr>
      </p:pic>
      <p:sp>
        <p:nvSpPr>
          <p:cNvPr id="32773" name="TextBox 8"/>
          <p:cNvSpPr txBox="1">
            <a:spLocks noChangeArrowheads="1"/>
          </p:cNvSpPr>
          <p:nvPr/>
        </p:nvSpPr>
        <p:spPr bwMode="auto">
          <a:xfrm>
            <a:off x="303213" y="2593975"/>
            <a:ext cx="2236787" cy="3138488"/>
          </a:xfrm>
          <a:prstGeom prst="rect">
            <a:avLst/>
          </a:prstGeom>
          <a:noFill/>
          <a:ln w="9525">
            <a:noFill/>
            <a:miter lim="800000"/>
            <a:headEnd/>
            <a:tailEnd/>
          </a:ln>
        </p:spPr>
        <p:txBody>
          <a:bodyPr>
            <a:prstTxWarp prst="textNoShape">
              <a:avLst/>
            </a:prstTxWarp>
            <a:spAutoFit/>
          </a:bodyPr>
          <a:lstStyle/>
          <a:p>
            <a:r>
              <a:rPr lang="en-US">
                <a:solidFill>
                  <a:schemeClr val="bg1"/>
                </a:solidFill>
              </a:rPr>
              <a:t>Composites can be engineered to combine more features than monolithic materials. However, this can create macro and / or micro stresses which impact upon the eco-system. </a:t>
            </a:r>
            <a:endParaRPr lang="en-US" sz="1400" i="1">
              <a:solidFill>
                <a:schemeClr val="bg1"/>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pPr eaLnBrk="1" hangingPunct="1"/>
            <a:r>
              <a:rPr lang="en-US" smtClean="0"/>
              <a:t>Engineering for manufacture</a:t>
            </a:r>
          </a:p>
        </p:txBody>
      </p:sp>
      <p:sp>
        <p:nvSpPr>
          <p:cNvPr id="16387" name="Content Placeholder 2"/>
          <p:cNvSpPr>
            <a:spLocks noGrp="1"/>
          </p:cNvSpPr>
          <p:nvPr>
            <p:ph idx="1"/>
          </p:nvPr>
        </p:nvSpPr>
        <p:spPr/>
        <p:txBody>
          <a:bodyPr/>
          <a:lstStyle/>
          <a:p>
            <a:pPr eaLnBrk="1" hangingPunct="1"/>
            <a:r>
              <a:rPr lang="en-AU" sz="2100" smtClean="0"/>
              <a:t>Lean manufacturing</a:t>
            </a:r>
          </a:p>
          <a:p>
            <a:pPr eaLnBrk="1" hangingPunct="1"/>
            <a:r>
              <a:rPr lang="en-AU" sz="2100" smtClean="0"/>
              <a:t>Design for disassembly and re-manufacture</a:t>
            </a:r>
          </a:p>
          <a:p>
            <a:pPr eaLnBrk="1" hangingPunct="1"/>
            <a:r>
              <a:rPr lang="en-AU" sz="2100" smtClean="0"/>
              <a:t>Scalable, distributed and open-source modes of advanced and additive manufacturing</a:t>
            </a:r>
          </a:p>
          <a:p>
            <a:pPr eaLnBrk="1" hangingPunct="1"/>
            <a:r>
              <a:rPr lang="en-AU" sz="2100" smtClean="0"/>
              <a:t>Mass-manufacture</a:t>
            </a:r>
          </a:p>
          <a:p>
            <a:pPr eaLnBrk="1" hangingPunct="1"/>
            <a:r>
              <a:rPr lang="en-AU" sz="2100" smtClean="0"/>
              <a:t>Mass-customization</a:t>
            </a:r>
          </a:p>
          <a:p>
            <a:pPr eaLnBrk="1" hangingPunct="1"/>
            <a:endParaRPr lang="en-AU" sz="2100" smtClean="0"/>
          </a:p>
          <a:p>
            <a:pPr eaLnBrk="1" hangingPunct="1">
              <a:buFont typeface="Arial" pitchFamily="-1" charset="0"/>
              <a:buNone/>
            </a:pPr>
            <a:r>
              <a:rPr lang="en-AU" sz="2100" smtClean="0"/>
              <a:t>The social, cultural and environmental dimensions of product manufacturing and use will also be explored.</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Rectangle 4"/>
          <p:cNvSpPr/>
          <p:nvPr/>
        </p:nvSpPr>
        <p:spPr>
          <a:xfrm>
            <a:off x="0" y="1806575"/>
            <a:ext cx="9144000" cy="5051425"/>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3795" name="Title 1"/>
          <p:cNvSpPr>
            <a:spLocks noGrp="1"/>
          </p:cNvSpPr>
          <p:nvPr>
            <p:ph type="title"/>
          </p:nvPr>
        </p:nvSpPr>
        <p:spPr/>
        <p:txBody>
          <a:bodyPr/>
          <a:lstStyle/>
          <a:p>
            <a:r>
              <a:rPr lang="en-US" smtClean="0"/>
              <a:t>Yellow Pine cells</a:t>
            </a:r>
          </a:p>
        </p:txBody>
      </p:sp>
      <p:pic>
        <p:nvPicPr>
          <p:cNvPr id="33796" name="Content Placeholder 7" descr="yellow_pine_sem.jpg"/>
          <p:cNvPicPr>
            <a:picLocks noGrp="1" noChangeAspect="1"/>
          </p:cNvPicPr>
          <p:nvPr>
            <p:ph idx="1"/>
          </p:nvPr>
        </p:nvPicPr>
        <p:blipFill>
          <a:blip r:embed="rId2"/>
          <a:srcRect l="5606" r="5606"/>
          <a:stretch>
            <a:fillRect/>
          </a:stretch>
        </p:blipFill>
        <p:spPr>
          <a:xfrm>
            <a:off x="593725" y="1941513"/>
            <a:ext cx="3606800" cy="4487862"/>
          </a:xfrm>
        </p:spPr>
      </p:pic>
      <p:pic>
        <p:nvPicPr>
          <p:cNvPr id="33797" name="Picture 8" descr="yellow_pine_sem_2.jpg"/>
          <p:cNvPicPr>
            <a:picLocks noChangeAspect="1"/>
          </p:cNvPicPr>
          <p:nvPr/>
        </p:nvPicPr>
        <p:blipFill>
          <a:blip r:embed="rId3"/>
          <a:srcRect/>
          <a:stretch>
            <a:fillRect/>
          </a:stretch>
        </p:blipFill>
        <p:spPr bwMode="auto">
          <a:xfrm>
            <a:off x="4572000" y="1941513"/>
            <a:ext cx="4114800" cy="4492625"/>
          </a:xfrm>
          <a:prstGeom prst="rect">
            <a:avLst/>
          </a:prstGeom>
          <a:noFill/>
          <a:ln w="9525">
            <a:noFill/>
            <a:miter lim="800000"/>
            <a:headEnd/>
            <a:tailEnd/>
          </a:ln>
        </p:spPr>
      </p:pic>
      <p:sp>
        <p:nvSpPr>
          <p:cNvPr id="33798" name="TextBox 9"/>
          <p:cNvSpPr txBox="1">
            <a:spLocks noChangeArrowheads="1"/>
          </p:cNvSpPr>
          <p:nvPr/>
        </p:nvSpPr>
        <p:spPr bwMode="auto">
          <a:xfrm>
            <a:off x="561975" y="6457950"/>
            <a:ext cx="8216900" cy="400050"/>
          </a:xfrm>
          <a:prstGeom prst="rect">
            <a:avLst/>
          </a:prstGeom>
          <a:noFill/>
          <a:ln w="9525">
            <a:noFill/>
            <a:miter lim="800000"/>
            <a:headEnd/>
            <a:tailEnd/>
          </a:ln>
        </p:spPr>
        <p:txBody>
          <a:bodyPr>
            <a:prstTxWarp prst="textNoShape">
              <a:avLst/>
            </a:prstTxWarp>
            <a:spAutoFit/>
          </a:bodyPr>
          <a:lstStyle/>
          <a:p>
            <a:r>
              <a:rPr lang="en-US" sz="1000">
                <a:solidFill>
                  <a:schemeClr val="bg1"/>
                </a:solidFill>
              </a:rPr>
              <a:t>Koch, P. 1972a. Utilization of the southern pines. I. The raw material. USDA Forest Service Agricultural Handbook No. 420. 733 pp.</a:t>
            </a:r>
          </a:p>
          <a:p>
            <a:r>
              <a:rPr lang="en-US" sz="1000">
                <a:solidFill>
                  <a:schemeClr val="bg1"/>
                </a:solidFill>
              </a:rPr>
              <a:t>Koch, P. 1972b. Utilization of the southern pines. II. The raw material. USDA Forest Service Agricultural Handbook No. 420. 926 pp</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Rectangle 4"/>
          <p:cNvSpPr/>
          <p:nvPr/>
        </p:nvSpPr>
        <p:spPr>
          <a:xfrm>
            <a:off x="0" y="1806575"/>
            <a:ext cx="9144000" cy="5051425"/>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4819" name="Title 1"/>
          <p:cNvSpPr>
            <a:spLocks noGrp="1"/>
          </p:cNvSpPr>
          <p:nvPr>
            <p:ph type="title"/>
          </p:nvPr>
        </p:nvSpPr>
        <p:spPr/>
        <p:txBody>
          <a:bodyPr/>
          <a:lstStyle/>
          <a:p>
            <a:r>
              <a:rPr lang="en-US" smtClean="0"/>
              <a:t>Cellular material systems</a:t>
            </a:r>
          </a:p>
        </p:txBody>
      </p:sp>
      <p:pic>
        <p:nvPicPr>
          <p:cNvPr id="34820" name="Content Placeholder 10" descr="Lockheed-Skylab.jpg">
            <a:hlinkClick r:id="rId2"/>
          </p:cNvPr>
          <p:cNvPicPr>
            <a:picLocks noGrp="1" noChangeAspect="1"/>
          </p:cNvPicPr>
          <p:nvPr>
            <p:ph idx="1"/>
          </p:nvPr>
        </p:nvPicPr>
        <p:blipFill>
          <a:blip r:embed="rId3"/>
          <a:srcRect l="-23053" r="-23053"/>
          <a:stretch>
            <a:fillRect/>
          </a:stretch>
        </p:blipFill>
        <p:spPr>
          <a:xfrm>
            <a:off x="20638" y="1806575"/>
            <a:ext cx="9183687" cy="5051425"/>
          </a:xfr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r>
              <a:rPr lang="en-US" smtClean="0"/>
              <a:t>Control and the fold</a:t>
            </a:r>
          </a:p>
        </p:txBody>
      </p:sp>
      <p:pic>
        <p:nvPicPr>
          <p:cNvPr id="35843" name="Content Placeholder 3" descr="PaperScreen1.jpg"/>
          <p:cNvPicPr>
            <a:picLocks noGrp="1" noChangeAspect="1"/>
          </p:cNvPicPr>
          <p:nvPr>
            <p:ph idx="1"/>
          </p:nvPr>
        </p:nvPicPr>
        <p:blipFill>
          <a:blip r:embed="rId2"/>
          <a:srcRect l="-2403" r="-2943"/>
          <a:stretch>
            <a:fillRect/>
          </a:stretch>
        </p:blipFill>
        <p:spPr>
          <a:xfrm>
            <a:off x="3624263" y="1600200"/>
            <a:ext cx="1905000" cy="4525963"/>
          </a:xfr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r>
              <a:rPr lang="en-US" smtClean="0"/>
              <a:t>Material Selection - Free variables</a:t>
            </a:r>
          </a:p>
        </p:txBody>
      </p:sp>
      <p:sp>
        <p:nvSpPr>
          <p:cNvPr id="36867" name="Content Placeholder 2"/>
          <p:cNvSpPr>
            <a:spLocks noGrp="1"/>
          </p:cNvSpPr>
          <p:nvPr>
            <p:ph idx="1"/>
          </p:nvPr>
        </p:nvSpPr>
        <p:spPr/>
        <p:txBody>
          <a:bodyPr/>
          <a:lstStyle/>
          <a:p>
            <a:r>
              <a:rPr lang="en-US" smtClean="0"/>
              <a:t>Certain parameters can be adjusted in order to optimize the objective.</a:t>
            </a:r>
          </a:p>
          <a:p>
            <a:pPr lvl="1"/>
            <a:r>
              <a:rPr lang="en-US" smtClean="0"/>
              <a:t>Where the designer is free to vary dimensions that are not constrained by design requirements.</a:t>
            </a:r>
          </a:p>
          <a:p>
            <a:pPr lvl="1"/>
            <a:r>
              <a:rPr lang="en-US" smtClean="0"/>
              <a:t>Where the designer is free to choose the material for the component.</a:t>
            </a:r>
          </a:p>
          <a:p>
            <a:r>
              <a:rPr lang="en-US" smtClean="0"/>
              <a:t>We refer to these as </a:t>
            </a:r>
            <a:r>
              <a:rPr lang="en-US" i="1" smtClean="0">
                <a:solidFill>
                  <a:srgbClr val="FFFF00"/>
                </a:solidFill>
              </a:rPr>
              <a:t>free variables.</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lstStyle/>
          <a:p>
            <a:r>
              <a:rPr lang="en-US" smtClean="0"/>
              <a:t>Manufacturing boundaries</a:t>
            </a:r>
          </a:p>
        </p:txBody>
      </p:sp>
      <p:sp>
        <p:nvSpPr>
          <p:cNvPr id="37891" name="Content Placeholder 2"/>
          <p:cNvSpPr>
            <a:spLocks noGrp="1"/>
          </p:cNvSpPr>
          <p:nvPr>
            <p:ph idx="1"/>
          </p:nvPr>
        </p:nvSpPr>
        <p:spPr/>
        <p:txBody>
          <a:bodyPr/>
          <a:lstStyle/>
          <a:p>
            <a:r>
              <a:rPr lang="en-US" smtClean="0"/>
              <a:t>Manufacturing processes can also play a role in constraining the selection.</a:t>
            </a:r>
          </a:p>
          <a:p>
            <a:r>
              <a:rPr lang="en-US" smtClean="0"/>
              <a:t>The designer may be interested in a material that can be processed in a specific way (such as the processes in use in the available manufacturing plant) therefore limiting the choice of materials.</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8914" name="Title 1"/>
          <p:cNvSpPr>
            <a:spLocks noGrp="1"/>
          </p:cNvSpPr>
          <p:nvPr>
            <p:ph type="title"/>
          </p:nvPr>
        </p:nvSpPr>
        <p:spPr/>
        <p:txBody>
          <a:bodyPr/>
          <a:lstStyle/>
          <a:p>
            <a:r>
              <a:rPr lang="en-US" smtClean="0"/>
              <a:t>Screen the attributes</a:t>
            </a:r>
          </a:p>
        </p:txBody>
      </p:sp>
      <p:sp>
        <p:nvSpPr>
          <p:cNvPr id="38915" name="Content Placeholder 2"/>
          <p:cNvSpPr>
            <a:spLocks noGrp="1"/>
          </p:cNvSpPr>
          <p:nvPr>
            <p:ph idx="1"/>
          </p:nvPr>
        </p:nvSpPr>
        <p:spPr/>
        <p:txBody>
          <a:bodyPr/>
          <a:lstStyle/>
          <a:p>
            <a:r>
              <a:rPr lang="en-US" smtClean="0"/>
              <a:t>Unbiased selection requires that all materials are considered to be candidates until shown to be otherwise.</a:t>
            </a:r>
          </a:p>
          <a:p>
            <a:r>
              <a:rPr lang="en-US" smtClean="0"/>
              <a:t>Successful candidates must meet certain requirements or ‘</a:t>
            </a:r>
            <a:r>
              <a:rPr lang="en-US" smtClean="0">
                <a:solidFill>
                  <a:srgbClr val="FFFF00"/>
                </a:solidFill>
              </a:rPr>
              <a:t>attribute limits’.</a:t>
            </a:r>
            <a:endParaRPr lang="en-US" smtClean="0"/>
          </a:p>
          <a:p>
            <a:r>
              <a:rPr lang="en-US" smtClean="0"/>
              <a:t>Eliminate materials that cannot do the job.</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r>
              <a:rPr lang="en-US" smtClean="0"/>
              <a:t>Rank by ‘Material Indices’</a:t>
            </a:r>
          </a:p>
        </p:txBody>
      </p:sp>
      <p:sp>
        <p:nvSpPr>
          <p:cNvPr id="39939" name="Content Placeholder 2"/>
          <p:cNvSpPr>
            <a:spLocks noGrp="1"/>
          </p:cNvSpPr>
          <p:nvPr>
            <p:ph idx="1"/>
          </p:nvPr>
        </p:nvSpPr>
        <p:spPr/>
        <p:txBody>
          <a:bodyPr/>
          <a:lstStyle/>
          <a:p>
            <a:r>
              <a:rPr lang="en-US" smtClean="0"/>
              <a:t>Rank materials that do the job best</a:t>
            </a:r>
          </a:p>
          <a:p>
            <a:r>
              <a:rPr lang="en-US" smtClean="0"/>
              <a:t>A material index measures how well a candidate that has passed the screening steps can perform, and therefore meet the objective</a:t>
            </a:r>
          </a:p>
          <a:p>
            <a:r>
              <a:rPr lang="en-US" smtClean="0"/>
              <a:t>For example:</a:t>
            </a:r>
          </a:p>
          <a:p>
            <a:pPr lvl="1"/>
            <a:r>
              <a:rPr lang="en-US" smtClean="0"/>
              <a:t>The best materials for buoyancy are those with the lowest density, .</a:t>
            </a:r>
          </a:p>
          <a:p>
            <a:pPr lvl="1"/>
            <a:r>
              <a:rPr lang="en-US" smtClean="0"/>
              <a:t>those best for thermal insulation the ones with the smallest values of the thermal conductivity, .</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r>
              <a:rPr lang="en-US" smtClean="0"/>
              <a:t>Seek documentation</a:t>
            </a:r>
          </a:p>
        </p:txBody>
      </p:sp>
      <p:sp>
        <p:nvSpPr>
          <p:cNvPr id="40963" name="Content Placeholder 2"/>
          <p:cNvSpPr>
            <a:spLocks noGrp="1"/>
          </p:cNvSpPr>
          <p:nvPr>
            <p:ph idx="1"/>
          </p:nvPr>
        </p:nvSpPr>
        <p:spPr/>
        <p:txBody>
          <a:bodyPr/>
          <a:lstStyle/>
          <a:p>
            <a:r>
              <a:rPr lang="en-US" smtClean="0"/>
              <a:t>Typically descriptive, graphical or pictorial</a:t>
            </a:r>
          </a:p>
          <a:p>
            <a:pPr lvl="1"/>
            <a:r>
              <a:rPr lang="en-US" sz="2000" smtClean="0"/>
              <a:t>Case studies of previous uses of the material</a:t>
            </a:r>
          </a:p>
          <a:p>
            <a:pPr lvl="1"/>
            <a:r>
              <a:rPr lang="en-US" sz="2000" smtClean="0"/>
              <a:t>Details such as</a:t>
            </a:r>
          </a:p>
          <a:p>
            <a:pPr lvl="2"/>
            <a:r>
              <a:rPr lang="en-US" sz="1800" smtClean="0"/>
              <a:t>Corrosion behavior </a:t>
            </a:r>
          </a:p>
          <a:p>
            <a:pPr lvl="2"/>
            <a:r>
              <a:rPr lang="en-US" sz="1800" smtClean="0"/>
              <a:t>Availability</a:t>
            </a:r>
          </a:p>
          <a:p>
            <a:pPr lvl="2"/>
            <a:r>
              <a:rPr lang="en-US" sz="1800" smtClean="0"/>
              <a:t>Pricing</a:t>
            </a:r>
          </a:p>
          <a:p>
            <a:pPr lvl="2"/>
            <a:r>
              <a:rPr lang="en-US" sz="1800" smtClean="0"/>
              <a:t>Environmental impact</a:t>
            </a:r>
          </a:p>
          <a:p>
            <a:pPr lvl="2"/>
            <a:r>
              <a:rPr lang="en-US" sz="1800" smtClean="0"/>
              <a:t>Design Standards</a:t>
            </a:r>
          </a:p>
          <a:p>
            <a:pPr lvl="1"/>
            <a:r>
              <a:rPr lang="en-US" sz="2000" smtClean="0"/>
              <a:t>Such information is found in handbooks, suppliers’ data sheets, CD-based data sources and web sites.</a:t>
            </a:r>
          </a:p>
          <a:p>
            <a:pPr lvl="1"/>
            <a:r>
              <a:rPr lang="en-US" sz="2000" smtClean="0"/>
              <a:t>Documentation helps match</a:t>
            </a:r>
          </a:p>
          <a:p>
            <a:pPr lvl="2"/>
            <a:r>
              <a:rPr lang="en-US" sz="1800" smtClean="0"/>
              <a:t>Design requirements</a:t>
            </a:r>
          </a:p>
          <a:p>
            <a:pPr lvl="2"/>
            <a:r>
              <a:rPr lang="en-US" sz="1800" smtClean="0"/>
              <a:t>Material attributes</a:t>
            </a: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1986" name="Title 4"/>
          <p:cNvSpPr>
            <a:spLocks noGrp="1"/>
          </p:cNvSpPr>
          <p:nvPr>
            <p:ph type="title"/>
          </p:nvPr>
        </p:nvSpPr>
        <p:spPr/>
        <p:txBody>
          <a:bodyPr/>
          <a:lstStyle/>
          <a:p>
            <a:r>
              <a:rPr lang="en-US" smtClean="0"/>
              <a:t>Material Selection</a:t>
            </a:r>
          </a:p>
        </p:txBody>
      </p:sp>
      <p:pic>
        <p:nvPicPr>
          <p:cNvPr id="41987" name="Content Placeholder 4" descr="Info structure.ai"/>
          <p:cNvPicPr>
            <a:picLocks noGrp="1" noChangeAspect="1"/>
          </p:cNvPicPr>
          <p:nvPr>
            <p:ph idx="1"/>
          </p:nvPr>
        </p:nvPicPr>
        <p:blipFill>
          <a:blip r:embed="rId2"/>
          <a:srcRect l="-14246" r="-14246"/>
          <a:stretch>
            <a:fillRect/>
          </a:stretch>
        </p:blipFill>
        <p:spPr>
          <a:xfrm>
            <a:off x="0" y="1828800"/>
            <a:ext cx="9144000" cy="5029200"/>
          </a:xfrm>
          <a:solidFill>
            <a:srgbClr val="FFFFFF"/>
          </a:solidFill>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3010" name="Picture 7" descr="DSCF3606.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43011" name="Title 4"/>
          <p:cNvSpPr>
            <a:spLocks noGrp="1"/>
          </p:cNvSpPr>
          <p:nvPr>
            <p:ph type="title"/>
          </p:nvPr>
        </p:nvSpPr>
        <p:spPr/>
        <p:txBody>
          <a:bodyPr/>
          <a:lstStyle/>
          <a:p>
            <a:r>
              <a:rPr lang="en-US" smtClean="0"/>
              <a:t>Flexibility</a:t>
            </a:r>
          </a:p>
        </p:txBody>
      </p:sp>
      <p:sp>
        <p:nvSpPr>
          <p:cNvPr id="7" name="Rectangle 6"/>
          <p:cNvSpPr/>
          <p:nvPr/>
        </p:nvSpPr>
        <p:spPr>
          <a:xfrm>
            <a:off x="0" y="1912938"/>
            <a:ext cx="9144000" cy="4945062"/>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43013" name="Content Placeholder 5" descr="YoungsModulus-Density.jpg"/>
          <p:cNvPicPr>
            <a:picLocks noChangeAspect="1"/>
          </p:cNvPicPr>
          <p:nvPr/>
        </p:nvPicPr>
        <p:blipFill>
          <a:blip r:embed="rId3"/>
          <a:srcRect l="-572" r="-3748"/>
          <a:stretch>
            <a:fillRect/>
          </a:stretch>
        </p:blipFill>
        <p:spPr bwMode="auto">
          <a:xfrm>
            <a:off x="3279775" y="2490788"/>
            <a:ext cx="5407025" cy="3967162"/>
          </a:xfrm>
          <a:prstGeom prst="rect">
            <a:avLst/>
          </a:prstGeom>
          <a:solidFill>
            <a:srgbClr val="FFFFFF"/>
          </a:solidFill>
          <a:ln w="9525">
            <a:noFill/>
            <a:miter lim="800000"/>
            <a:headEnd/>
            <a:tailEnd/>
          </a:ln>
        </p:spPr>
      </p:pic>
      <p:sp>
        <p:nvSpPr>
          <p:cNvPr id="43014" name="TextBox 8"/>
          <p:cNvSpPr txBox="1">
            <a:spLocks noChangeArrowheads="1"/>
          </p:cNvSpPr>
          <p:nvPr/>
        </p:nvSpPr>
        <p:spPr bwMode="auto">
          <a:xfrm>
            <a:off x="303213" y="2490788"/>
            <a:ext cx="2625725" cy="2892425"/>
          </a:xfrm>
          <a:prstGeom prst="rect">
            <a:avLst/>
          </a:prstGeom>
          <a:noFill/>
          <a:ln w="9525">
            <a:noFill/>
            <a:miter lim="800000"/>
            <a:headEnd/>
            <a:tailEnd/>
          </a:ln>
        </p:spPr>
        <p:txBody>
          <a:bodyPr>
            <a:prstTxWarp prst="textNoShape">
              <a:avLst/>
            </a:prstTxWarp>
            <a:spAutoFit/>
          </a:bodyPr>
          <a:lstStyle/>
          <a:p>
            <a:r>
              <a:rPr lang="en-US">
                <a:solidFill>
                  <a:schemeClr val="bg1"/>
                </a:solidFill>
              </a:rPr>
              <a:t>Looking for a light &amp; stiff material? A chart of Young’s modulus (Elasticity) and density for materials guides the choice.</a:t>
            </a:r>
          </a:p>
          <a:p>
            <a:endParaRPr lang="en-US">
              <a:solidFill>
                <a:schemeClr val="bg1"/>
              </a:solidFill>
            </a:endParaRPr>
          </a:p>
          <a:p>
            <a:r>
              <a:rPr lang="en-US" sz="1400" i="1">
                <a:solidFill>
                  <a:schemeClr val="bg1"/>
                </a:solidFill>
              </a:rPr>
              <a:t>The chart was created using the CES EduPack 2007 software with the Level 2 database. Granta Design</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r>
              <a:rPr lang="en-AU" smtClean="0"/>
              <a:t>Show and Tell</a:t>
            </a:r>
          </a:p>
        </p:txBody>
      </p:sp>
      <p:sp>
        <p:nvSpPr>
          <p:cNvPr id="17411" name="Content Placeholder 2"/>
          <p:cNvSpPr>
            <a:spLocks noGrp="1"/>
          </p:cNvSpPr>
          <p:nvPr>
            <p:ph idx="1"/>
          </p:nvPr>
        </p:nvSpPr>
        <p:spPr/>
        <p:txBody>
          <a:bodyPr/>
          <a:lstStyle/>
          <a:p>
            <a:r>
              <a:rPr lang="en-AU" smtClean="0"/>
              <a:t>If you find any interesting videos, websites or articles relating to manufacturing, materials or processes please share them.</a:t>
            </a:r>
          </a:p>
          <a:p>
            <a:r>
              <a:rPr lang="en-AU" smtClean="0"/>
              <a:t>Email a link to your lecturer</a:t>
            </a:r>
          </a:p>
          <a:p>
            <a:r>
              <a:rPr lang="en-AU" smtClean="0"/>
              <a:t>Will be uploaded onto myRMIT</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4034" name="Picture 7" descr="DSCF3606.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44035" name="Title 4"/>
          <p:cNvSpPr>
            <a:spLocks noGrp="1"/>
          </p:cNvSpPr>
          <p:nvPr>
            <p:ph type="title"/>
          </p:nvPr>
        </p:nvSpPr>
        <p:spPr/>
        <p:txBody>
          <a:bodyPr/>
          <a:lstStyle/>
          <a:p>
            <a:r>
              <a:rPr lang="en-US" smtClean="0"/>
              <a:t>Flexibility</a:t>
            </a:r>
          </a:p>
        </p:txBody>
      </p:sp>
      <p:sp>
        <p:nvSpPr>
          <p:cNvPr id="7" name="Rectangle 6"/>
          <p:cNvSpPr/>
          <p:nvPr/>
        </p:nvSpPr>
        <p:spPr>
          <a:xfrm>
            <a:off x="0" y="1912938"/>
            <a:ext cx="9144000" cy="4945062"/>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44037" name="Picture 5" descr="Modulus-Density.jpg"/>
          <p:cNvPicPr>
            <a:picLocks noChangeAspect="1"/>
          </p:cNvPicPr>
          <p:nvPr/>
        </p:nvPicPr>
        <p:blipFill>
          <a:blip r:embed="rId3"/>
          <a:srcRect/>
          <a:stretch>
            <a:fillRect/>
          </a:stretch>
        </p:blipFill>
        <p:spPr bwMode="auto">
          <a:xfrm>
            <a:off x="3068638" y="1912938"/>
            <a:ext cx="5618162" cy="4787900"/>
          </a:xfrm>
          <a:prstGeom prst="rect">
            <a:avLst/>
          </a:prstGeom>
          <a:noFill/>
          <a:ln w="9525">
            <a:noFill/>
            <a:miter lim="800000"/>
            <a:headEnd/>
            <a:tailEnd/>
          </a:ln>
        </p:spPr>
      </p:pic>
      <p:sp>
        <p:nvSpPr>
          <p:cNvPr id="44038" name="TextBox 8"/>
          <p:cNvSpPr txBox="1">
            <a:spLocks noChangeArrowheads="1"/>
          </p:cNvSpPr>
          <p:nvPr/>
        </p:nvSpPr>
        <p:spPr bwMode="auto">
          <a:xfrm>
            <a:off x="303213" y="3429000"/>
            <a:ext cx="2625725" cy="2862263"/>
          </a:xfrm>
          <a:prstGeom prst="rect">
            <a:avLst/>
          </a:prstGeom>
          <a:noFill/>
          <a:ln w="9525">
            <a:noFill/>
            <a:miter lim="800000"/>
            <a:headEnd/>
            <a:tailEnd/>
          </a:ln>
        </p:spPr>
        <p:txBody>
          <a:bodyPr>
            <a:prstTxWarp prst="textNoShape">
              <a:avLst/>
            </a:prstTxWarp>
            <a:spAutoFit/>
          </a:bodyPr>
          <a:lstStyle/>
          <a:p>
            <a:r>
              <a:rPr lang="en-US">
                <a:solidFill>
                  <a:schemeClr val="bg1"/>
                </a:solidFill>
              </a:rPr>
              <a:t>The index E/, describing the objective of stiffness at minimum weight, plotted on a chart. The best choices are materials with the greatest value of E/ that at the same time meet all other constraints. </a:t>
            </a:r>
            <a:r>
              <a:rPr lang="en-US" sz="1400" i="1">
                <a:solidFill>
                  <a:schemeClr val="bg1"/>
                </a:solidFill>
              </a:rPr>
              <a:t>Granta Design</a:t>
            </a:r>
            <a:endParaRPr lang="en-US" sz="1400">
              <a:solidFill>
                <a:schemeClr val="bg1"/>
              </a:solidFill>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5058" name="Title 4"/>
          <p:cNvSpPr>
            <a:spLocks noGrp="1"/>
          </p:cNvSpPr>
          <p:nvPr>
            <p:ph type="title"/>
          </p:nvPr>
        </p:nvSpPr>
        <p:spPr/>
        <p:txBody>
          <a:bodyPr/>
          <a:lstStyle/>
          <a:p>
            <a:r>
              <a:rPr lang="en-US" smtClean="0"/>
              <a:t>Thermal properties</a:t>
            </a:r>
          </a:p>
        </p:txBody>
      </p:sp>
      <p:sp>
        <p:nvSpPr>
          <p:cNvPr id="7" name="Rectangle 6"/>
          <p:cNvSpPr/>
          <p:nvPr/>
        </p:nvSpPr>
        <p:spPr>
          <a:xfrm>
            <a:off x="0" y="1912938"/>
            <a:ext cx="9144000" cy="4945062"/>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5060" name="TextBox 8"/>
          <p:cNvSpPr txBox="1">
            <a:spLocks noChangeArrowheads="1"/>
          </p:cNvSpPr>
          <p:nvPr/>
        </p:nvSpPr>
        <p:spPr bwMode="auto">
          <a:xfrm>
            <a:off x="303213" y="2881313"/>
            <a:ext cx="2625725" cy="3724275"/>
          </a:xfrm>
          <a:prstGeom prst="rect">
            <a:avLst/>
          </a:prstGeom>
          <a:noFill/>
          <a:ln w="9525">
            <a:noFill/>
            <a:miter lim="800000"/>
            <a:headEnd/>
            <a:tailEnd/>
          </a:ln>
        </p:spPr>
        <p:txBody>
          <a:bodyPr>
            <a:prstTxWarp prst="textNoShape">
              <a:avLst/>
            </a:prstTxWarp>
            <a:spAutoFit/>
          </a:bodyPr>
          <a:lstStyle/>
          <a:p>
            <a:r>
              <a:rPr lang="en-US">
                <a:solidFill>
                  <a:schemeClr val="bg1"/>
                </a:solidFill>
              </a:rPr>
              <a:t>Looking for a material with low thermal expansion or expansion that matches another material? A chart of thermal conductivity and thermal expansion for materials is instructive.</a:t>
            </a:r>
          </a:p>
          <a:p>
            <a:endParaRPr lang="en-US">
              <a:solidFill>
                <a:schemeClr val="bg1"/>
              </a:solidFill>
            </a:endParaRPr>
          </a:p>
          <a:p>
            <a:r>
              <a:rPr lang="en-US" sz="1400" i="1">
                <a:solidFill>
                  <a:schemeClr val="bg1"/>
                </a:solidFill>
              </a:rPr>
              <a:t>The chart was created using the CES EduPack 2007 software with the Level 2 database. Granta Design</a:t>
            </a:r>
          </a:p>
        </p:txBody>
      </p:sp>
      <p:pic>
        <p:nvPicPr>
          <p:cNvPr id="45061" name="Picture 7" descr="ThmlConductivity-ThmlExpanion.jpg"/>
          <p:cNvPicPr>
            <a:picLocks noChangeAspect="1"/>
          </p:cNvPicPr>
          <p:nvPr/>
        </p:nvPicPr>
        <p:blipFill>
          <a:blip r:embed="rId2"/>
          <a:srcRect/>
          <a:stretch>
            <a:fillRect/>
          </a:stretch>
        </p:blipFill>
        <p:spPr bwMode="auto">
          <a:xfrm>
            <a:off x="3360738" y="2433638"/>
            <a:ext cx="5326062" cy="4057650"/>
          </a:xfrm>
          <a:prstGeom prst="rect">
            <a:avLst/>
          </a:prstGeom>
          <a:noFill/>
          <a:ln w="9525">
            <a:noFill/>
            <a:miter lim="800000"/>
            <a:headEnd/>
            <a:tailEnd/>
          </a:ln>
        </p:spPr>
      </p:pic>
      <p:pic>
        <p:nvPicPr>
          <p:cNvPr id="45062" name="Picture 5" descr="KenwoodKettle.jpg"/>
          <p:cNvPicPr>
            <a:picLocks noChangeAspect="1"/>
          </p:cNvPicPr>
          <p:nvPr/>
        </p:nvPicPr>
        <p:blipFill>
          <a:blip r:embed="rId3"/>
          <a:srcRect/>
          <a:stretch>
            <a:fillRect/>
          </a:stretch>
        </p:blipFill>
        <p:spPr bwMode="auto">
          <a:xfrm>
            <a:off x="398463" y="34925"/>
            <a:ext cx="1798637" cy="28463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6082" name="Picture 5" descr="stovetop.jpg"/>
          <p:cNvPicPr>
            <a:picLocks noChangeAspect="1"/>
          </p:cNvPicPr>
          <p:nvPr/>
        </p:nvPicPr>
        <p:blipFill>
          <a:blip r:embed="rId2"/>
          <a:srcRect l="1575" t="10236" r="4724" b="37009"/>
          <a:stretch>
            <a:fillRect/>
          </a:stretch>
        </p:blipFill>
        <p:spPr bwMode="auto">
          <a:xfrm>
            <a:off x="4763" y="0"/>
            <a:ext cx="9139237" cy="5145088"/>
          </a:xfrm>
          <a:prstGeom prst="rect">
            <a:avLst/>
          </a:prstGeom>
          <a:noFill/>
          <a:ln w="9525">
            <a:noFill/>
            <a:miter lim="800000"/>
            <a:headEnd/>
            <a:tailEnd/>
          </a:ln>
        </p:spPr>
      </p:pic>
      <p:sp>
        <p:nvSpPr>
          <p:cNvPr id="46083" name="Title 4"/>
          <p:cNvSpPr>
            <a:spLocks noGrp="1"/>
          </p:cNvSpPr>
          <p:nvPr>
            <p:ph type="title"/>
          </p:nvPr>
        </p:nvSpPr>
        <p:spPr/>
        <p:txBody>
          <a:bodyPr/>
          <a:lstStyle/>
          <a:p>
            <a:r>
              <a:rPr lang="en-US" smtClean="0"/>
              <a:t>Conducts heat &amp; insulates</a:t>
            </a:r>
          </a:p>
        </p:txBody>
      </p:sp>
      <p:sp>
        <p:nvSpPr>
          <p:cNvPr id="7" name="Rectangle 6"/>
          <p:cNvSpPr/>
          <p:nvPr/>
        </p:nvSpPr>
        <p:spPr>
          <a:xfrm>
            <a:off x="0" y="1912938"/>
            <a:ext cx="9144000" cy="4945062"/>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6085" name="TextBox 8"/>
          <p:cNvSpPr txBox="1">
            <a:spLocks noChangeArrowheads="1"/>
          </p:cNvSpPr>
          <p:nvPr/>
        </p:nvSpPr>
        <p:spPr bwMode="auto">
          <a:xfrm>
            <a:off x="303213" y="2909888"/>
            <a:ext cx="2625725" cy="3724275"/>
          </a:xfrm>
          <a:prstGeom prst="rect">
            <a:avLst/>
          </a:prstGeom>
          <a:noFill/>
          <a:ln w="9525">
            <a:noFill/>
            <a:miter lim="800000"/>
            <a:headEnd/>
            <a:tailEnd/>
          </a:ln>
        </p:spPr>
        <p:txBody>
          <a:bodyPr>
            <a:prstTxWarp prst="textNoShape">
              <a:avLst/>
            </a:prstTxWarp>
            <a:spAutoFit/>
          </a:bodyPr>
          <a:lstStyle/>
          <a:p>
            <a:r>
              <a:rPr lang="en-US">
                <a:solidFill>
                  <a:schemeClr val="bg1"/>
                </a:solidFill>
              </a:rPr>
              <a:t>Need a material that conducts heat well but is an electrical insulator?</a:t>
            </a:r>
            <a:br>
              <a:rPr lang="en-US">
                <a:solidFill>
                  <a:schemeClr val="bg1"/>
                </a:solidFill>
              </a:rPr>
            </a:br>
            <a:r>
              <a:rPr lang="en-US">
                <a:solidFill>
                  <a:schemeClr val="bg1"/>
                </a:solidFill>
              </a:rPr>
              <a:t>A chart of thermal conductivity and electrical resistivity for materials may provide answers.</a:t>
            </a:r>
          </a:p>
          <a:p>
            <a:endParaRPr lang="en-US">
              <a:solidFill>
                <a:schemeClr val="bg1"/>
              </a:solidFill>
            </a:endParaRPr>
          </a:p>
          <a:p>
            <a:r>
              <a:rPr lang="en-US" sz="1400" i="1">
                <a:solidFill>
                  <a:schemeClr val="bg1"/>
                </a:solidFill>
              </a:rPr>
              <a:t>The chart was created using the CES EduPack 2007 software with the Level 2 database. Granta Design</a:t>
            </a:r>
          </a:p>
        </p:txBody>
      </p:sp>
      <p:pic>
        <p:nvPicPr>
          <p:cNvPr id="46086" name="Picture 5" descr="Conductivity-Resistivity.jpg"/>
          <p:cNvPicPr>
            <a:picLocks noChangeAspect="1"/>
          </p:cNvPicPr>
          <p:nvPr/>
        </p:nvPicPr>
        <p:blipFill>
          <a:blip r:embed="rId3"/>
          <a:srcRect/>
          <a:stretch>
            <a:fillRect/>
          </a:stretch>
        </p:blipFill>
        <p:spPr bwMode="auto">
          <a:xfrm>
            <a:off x="3416300" y="2401888"/>
            <a:ext cx="5419725" cy="40830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106" name="Title 4"/>
          <p:cNvSpPr>
            <a:spLocks noGrp="1"/>
          </p:cNvSpPr>
          <p:nvPr>
            <p:ph type="title"/>
          </p:nvPr>
        </p:nvSpPr>
        <p:spPr/>
        <p:txBody>
          <a:bodyPr/>
          <a:lstStyle/>
          <a:p>
            <a:r>
              <a:rPr lang="en-US" smtClean="0"/>
              <a:t>Family, Class &amp; Member Profile</a:t>
            </a:r>
          </a:p>
        </p:txBody>
      </p:sp>
      <p:pic>
        <p:nvPicPr>
          <p:cNvPr id="47107" name="Content Placeholder 5" descr="Info structure_outline.ai"/>
          <p:cNvPicPr>
            <a:picLocks noGrp="1" noChangeAspect="1"/>
          </p:cNvPicPr>
          <p:nvPr>
            <p:ph idx="1"/>
          </p:nvPr>
        </p:nvPicPr>
        <p:blipFill>
          <a:blip r:embed="rId2"/>
          <a:srcRect l="-14246" r="-14246"/>
          <a:stretch>
            <a:fillRect/>
          </a:stretch>
        </p:blipFill>
        <p:spPr>
          <a:xfrm>
            <a:off x="0" y="1828800"/>
            <a:ext cx="9144000" cy="5029200"/>
          </a:xfrm>
          <a:solidFill>
            <a:schemeClr val="tx1"/>
          </a:solidFill>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8130" name="Title 4"/>
          <p:cNvSpPr>
            <a:spLocks noGrp="1"/>
          </p:cNvSpPr>
          <p:nvPr>
            <p:ph type="title"/>
          </p:nvPr>
        </p:nvSpPr>
        <p:spPr/>
        <p:txBody>
          <a:bodyPr/>
          <a:lstStyle/>
          <a:p>
            <a:r>
              <a:rPr lang="en-US" smtClean="0"/>
              <a:t>Family, Class &amp; Member Profile</a:t>
            </a:r>
          </a:p>
        </p:txBody>
      </p:sp>
      <p:pic>
        <p:nvPicPr>
          <p:cNvPr id="48131" name="Content Placeholder 4" descr="Info structure.ai"/>
          <p:cNvPicPr>
            <a:picLocks noGrp="1" noChangeAspect="1"/>
          </p:cNvPicPr>
          <p:nvPr>
            <p:ph idx="1"/>
          </p:nvPr>
        </p:nvPicPr>
        <p:blipFill>
          <a:blip r:embed="rId2"/>
          <a:srcRect l="-14246" r="-14246"/>
          <a:stretch>
            <a:fillRect/>
          </a:stretch>
        </p:blipFill>
        <p:spPr>
          <a:xfrm>
            <a:off x="0" y="1804988"/>
            <a:ext cx="9186863" cy="5053012"/>
          </a:xfrm>
          <a:solidFill>
            <a:schemeClr val="tx1"/>
          </a:solidFill>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9154" name="Title 4"/>
          <p:cNvSpPr>
            <a:spLocks noGrp="1"/>
          </p:cNvSpPr>
          <p:nvPr>
            <p:ph type="title"/>
          </p:nvPr>
        </p:nvSpPr>
        <p:spPr/>
        <p:txBody>
          <a:bodyPr/>
          <a:lstStyle/>
          <a:p>
            <a:r>
              <a:rPr lang="en-US" smtClean="0"/>
              <a:t>Shaping, Joining &amp; Surface</a:t>
            </a:r>
          </a:p>
        </p:txBody>
      </p:sp>
      <p:pic>
        <p:nvPicPr>
          <p:cNvPr id="49155" name="Content Placeholder 6" descr="Info structure_outline.ai"/>
          <p:cNvPicPr>
            <a:picLocks noGrp="1" noChangeAspect="1"/>
          </p:cNvPicPr>
          <p:nvPr>
            <p:ph idx="1"/>
          </p:nvPr>
        </p:nvPicPr>
        <p:blipFill>
          <a:blip r:embed="rId2"/>
          <a:srcRect l="-14246" r="-14246"/>
          <a:stretch>
            <a:fillRect/>
          </a:stretch>
        </p:blipFill>
        <p:spPr>
          <a:xfrm>
            <a:off x="0" y="1828800"/>
            <a:ext cx="9144000" cy="5029200"/>
          </a:xfrm>
          <a:solidFill>
            <a:schemeClr val="tx1"/>
          </a:solidFill>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0178" name="Title 4"/>
          <p:cNvSpPr>
            <a:spLocks noGrp="1"/>
          </p:cNvSpPr>
          <p:nvPr>
            <p:ph type="title"/>
          </p:nvPr>
        </p:nvSpPr>
        <p:spPr/>
        <p:txBody>
          <a:bodyPr/>
          <a:lstStyle/>
          <a:p>
            <a:r>
              <a:rPr lang="en-US" smtClean="0"/>
              <a:t>Shaping, Joining &amp; Surface</a:t>
            </a:r>
          </a:p>
        </p:txBody>
      </p:sp>
      <p:pic>
        <p:nvPicPr>
          <p:cNvPr id="50179" name="Content Placeholder 5" descr="Info structure_outline.ai"/>
          <p:cNvPicPr>
            <a:picLocks noGrp="1" noChangeAspect="1"/>
          </p:cNvPicPr>
          <p:nvPr>
            <p:ph idx="1"/>
          </p:nvPr>
        </p:nvPicPr>
        <p:blipFill>
          <a:blip r:embed="rId2"/>
          <a:srcRect l="-14246" r="-14246"/>
          <a:stretch>
            <a:fillRect/>
          </a:stretch>
        </p:blipFill>
        <p:spPr>
          <a:xfrm>
            <a:off x="0" y="1828800"/>
            <a:ext cx="9144000" cy="5029200"/>
          </a:xfrm>
          <a:solidFill>
            <a:srgbClr val="FFFFFF"/>
          </a:solidFill>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02" name="Title 4"/>
          <p:cNvSpPr>
            <a:spLocks noGrp="1"/>
          </p:cNvSpPr>
          <p:nvPr>
            <p:ph type="title"/>
          </p:nvPr>
        </p:nvSpPr>
        <p:spPr/>
        <p:txBody>
          <a:bodyPr/>
          <a:lstStyle/>
          <a:p>
            <a:r>
              <a:rPr lang="en-US" smtClean="0"/>
              <a:t>Shaping, Joining &amp; Surface</a:t>
            </a:r>
          </a:p>
        </p:txBody>
      </p:sp>
      <p:pic>
        <p:nvPicPr>
          <p:cNvPr id="51203" name="Content Placeholder 5" descr="Info structure_outline.ai"/>
          <p:cNvPicPr>
            <a:picLocks noGrp="1" noChangeAspect="1"/>
          </p:cNvPicPr>
          <p:nvPr>
            <p:ph idx="1"/>
          </p:nvPr>
        </p:nvPicPr>
        <p:blipFill>
          <a:blip r:embed="rId2"/>
          <a:srcRect l="-14246" r="-14246"/>
          <a:stretch>
            <a:fillRect/>
          </a:stretch>
        </p:blipFill>
        <p:spPr>
          <a:xfrm>
            <a:off x="0" y="1828800"/>
            <a:ext cx="9144000" cy="5029200"/>
          </a:xfrm>
          <a:solidFill>
            <a:srgbClr val="FFFFFF"/>
          </a:solidFill>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2226" name="Title 1"/>
          <p:cNvSpPr>
            <a:spLocks noGrp="1"/>
          </p:cNvSpPr>
          <p:nvPr>
            <p:ph type="title"/>
          </p:nvPr>
        </p:nvSpPr>
        <p:spPr/>
        <p:txBody>
          <a:bodyPr/>
          <a:lstStyle/>
          <a:p>
            <a:r>
              <a:rPr lang="en-US" smtClean="0"/>
              <a:t>Intuition &amp; perspective</a:t>
            </a:r>
          </a:p>
        </p:txBody>
      </p:sp>
      <p:sp>
        <p:nvSpPr>
          <p:cNvPr id="52227" name="Content Placeholder 2"/>
          <p:cNvSpPr>
            <a:spLocks noGrp="1"/>
          </p:cNvSpPr>
          <p:nvPr>
            <p:ph idx="1"/>
          </p:nvPr>
        </p:nvSpPr>
        <p:spPr/>
        <p:txBody>
          <a:bodyPr/>
          <a:lstStyle/>
          <a:p>
            <a:pPr>
              <a:buFont typeface="Arial" pitchFamily="-1" charset="0"/>
              <a:buNone/>
            </a:pPr>
            <a:r>
              <a:rPr lang="en-US" sz="2800" dirty="0" smtClean="0"/>
              <a:t>The charts put material properties in perspective;</a:t>
            </a:r>
            <a:br>
              <a:rPr lang="en-US" sz="2800" dirty="0" smtClean="0"/>
            </a:br>
            <a:r>
              <a:rPr lang="en-US" sz="2800" dirty="0" smtClean="0"/>
              <a:t>For example;</a:t>
            </a:r>
          </a:p>
          <a:p>
            <a:r>
              <a:rPr lang="en-US" sz="2800" dirty="0" smtClean="0">
                <a:solidFill>
                  <a:srgbClr val="F79646"/>
                </a:solidFill>
              </a:rPr>
              <a:t>Metals are 20 to 100 times stiffer than polymers </a:t>
            </a:r>
            <a:r>
              <a:rPr lang="en-US" sz="2800" dirty="0" smtClean="0"/>
              <a:t>and</a:t>
            </a:r>
            <a:r>
              <a:rPr lang="en-US" sz="2800" dirty="0" smtClean="0"/>
              <a:t> can conduct </a:t>
            </a:r>
            <a:r>
              <a:rPr lang="en-US" sz="2800" dirty="0" smtClean="0"/>
              <a:t>heat 100 times faster</a:t>
            </a:r>
            <a:r>
              <a:rPr lang="en-US" sz="2800" dirty="0" smtClean="0"/>
              <a:t>.</a:t>
            </a:r>
            <a:endParaRPr lang="en-US" sz="2800" dirty="0" smtClean="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2226" name="Title 1"/>
          <p:cNvSpPr>
            <a:spLocks noGrp="1"/>
          </p:cNvSpPr>
          <p:nvPr>
            <p:ph type="title"/>
          </p:nvPr>
        </p:nvSpPr>
        <p:spPr/>
        <p:txBody>
          <a:bodyPr/>
          <a:lstStyle/>
          <a:p>
            <a:r>
              <a:rPr lang="en-US" smtClean="0"/>
              <a:t>Intuition &amp; perspective</a:t>
            </a:r>
          </a:p>
        </p:txBody>
      </p:sp>
      <p:sp>
        <p:nvSpPr>
          <p:cNvPr id="52227" name="Content Placeholder 2"/>
          <p:cNvSpPr>
            <a:spLocks noGrp="1"/>
          </p:cNvSpPr>
          <p:nvPr>
            <p:ph idx="1"/>
          </p:nvPr>
        </p:nvSpPr>
        <p:spPr/>
        <p:txBody>
          <a:bodyPr/>
          <a:lstStyle/>
          <a:p>
            <a:pPr>
              <a:buFont typeface="Arial" pitchFamily="-1" charset="0"/>
              <a:buNone/>
            </a:pPr>
            <a:r>
              <a:rPr lang="en-US" sz="2800" dirty="0" smtClean="0"/>
              <a:t>The charts put material properties in perspective;</a:t>
            </a:r>
            <a:br>
              <a:rPr lang="en-US" sz="2800" dirty="0" smtClean="0"/>
            </a:br>
            <a:r>
              <a:rPr lang="en-US" sz="2800" dirty="0" smtClean="0"/>
              <a:t>For example;</a:t>
            </a:r>
          </a:p>
          <a:p>
            <a:r>
              <a:rPr lang="en-US" sz="2800" dirty="0" smtClean="0"/>
              <a:t>Metals are 20 to 100 times stiffer than polymers and conduct heat 100 times faster.</a:t>
            </a:r>
          </a:p>
          <a:p>
            <a:r>
              <a:rPr lang="en-US" sz="2800" dirty="0" err="1" smtClean="0">
                <a:solidFill>
                  <a:srgbClr val="F79646"/>
                </a:solidFill>
              </a:rPr>
              <a:t>Elastomers</a:t>
            </a:r>
            <a:r>
              <a:rPr lang="en-US" sz="2800" dirty="0" smtClean="0">
                <a:solidFill>
                  <a:srgbClr val="F79646"/>
                </a:solidFill>
              </a:rPr>
              <a:t> have enormous expansion coefficients </a:t>
            </a:r>
            <a:r>
              <a:rPr lang="en-US" sz="2800" dirty="0" smtClean="0"/>
              <a:t>but are excellent electrical insulators</a:t>
            </a:r>
            <a:r>
              <a:rPr lang="en-US" sz="2800" dirty="0" smtClean="0"/>
              <a:t>.</a:t>
            </a:r>
            <a:endParaRPr lang="en-US" sz="2800" dirty="0" smtClean="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pPr eaLnBrk="1" hangingPunct="1"/>
            <a:r>
              <a:rPr lang="en-US" smtClean="0"/>
              <a:t>Week #4 – Engineering Autopsy</a:t>
            </a:r>
          </a:p>
        </p:txBody>
      </p:sp>
      <p:sp>
        <p:nvSpPr>
          <p:cNvPr id="18435" name="Subtitle 2"/>
          <p:cNvSpPr>
            <a:spLocks noGrp="1"/>
          </p:cNvSpPr>
          <p:nvPr>
            <p:ph sz="half" idx="1"/>
          </p:nvPr>
        </p:nvSpPr>
        <p:spPr/>
        <p:txBody>
          <a:bodyPr/>
          <a:lstStyle/>
          <a:p>
            <a:pPr eaLnBrk="1" hangingPunct="1">
              <a:buFont typeface="Arial" pitchFamily="-1" charset="0"/>
              <a:buNone/>
            </a:pPr>
            <a:r>
              <a:rPr lang="en-AU" sz="2000" b="1" i="1" smtClean="0"/>
              <a:t>Product Engineering Autopsy</a:t>
            </a:r>
          </a:p>
          <a:p>
            <a:pPr eaLnBrk="1" hangingPunct="1"/>
            <a:r>
              <a:rPr lang="en-AU" sz="2000" smtClean="0"/>
              <a:t>Using the selected material maps (appendix - charts 1 to 6) categorise your materials/components based on the charts.</a:t>
            </a:r>
          </a:p>
          <a:p>
            <a:pPr eaLnBrk="1" hangingPunct="1"/>
            <a:r>
              <a:rPr lang="en-AU" sz="2000" smtClean="0"/>
              <a:t>Document why specific materials were used in the product.</a:t>
            </a:r>
          </a:p>
          <a:p>
            <a:pPr eaLnBrk="1" hangingPunct="1"/>
            <a:r>
              <a:rPr lang="en-AU" sz="2000" smtClean="0"/>
              <a:t>Identify whether alternative materials could have been used for specific components. </a:t>
            </a:r>
          </a:p>
        </p:txBody>
      </p:sp>
      <p:sp>
        <p:nvSpPr>
          <p:cNvPr id="18436" name="Content Placeholder 6"/>
          <p:cNvSpPr>
            <a:spLocks noGrp="1"/>
          </p:cNvSpPr>
          <p:nvPr>
            <p:ph sz="half" idx="2"/>
          </p:nvPr>
        </p:nvSpPr>
        <p:spPr/>
        <p:txBody>
          <a:bodyPr/>
          <a:lstStyle/>
          <a:p>
            <a:pPr eaLnBrk="1" hangingPunct="1">
              <a:buFont typeface="Arial" pitchFamily="-1" charset="0"/>
              <a:buNone/>
            </a:pPr>
            <a:r>
              <a:rPr lang="en-AU" sz="2000" b="1" i="1" smtClean="0"/>
              <a:t>Task beyond class</a:t>
            </a:r>
          </a:p>
          <a:p>
            <a:pPr eaLnBrk="1" hangingPunct="1"/>
            <a:r>
              <a:rPr lang="en-AU" sz="2000" smtClean="0"/>
              <a:t>Add info based on appendix charts into your autopsy report.</a:t>
            </a:r>
          </a:p>
          <a:p>
            <a:pPr eaLnBrk="1" hangingPunct="1"/>
            <a:r>
              <a:rPr lang="en-AU" sz="2000" smtClean="0"/>
              <a:t>Collate assignment to myRMIT:</a:t>
            </a:r>
          </a:p>
          <a:p>
            <a:pPr eaLnBrk="1" hangingPunct="1"/>
            <a:r>
              <a:rPr lang="en-AU" sz="1600" smtClean="0"/>
              <a:t>1 x stop motion video</a:t>
            </a:r>
          </a:p>
          <a:p>
            <a:pPr eaLnBrk="1" hangingPunct="1"/>
            <a:r>
              <a:rPr lang="en-AU" sz="1600" smtClean="0"/>
              <a:t>1 x PDF or HTML document containing:</a:t>
            </a:r>
          </a:p>
          <a:p>
            <a:pPr lvl="1" eaLnBrk="1" hangingPunct="1"/>
            <a:r>
              <a:rPr lang="en-AU" sz="1200" smtClean="0"/>
              <a:t>High quality image of disassembled product</a:t>
            </a:r>
          </a:p>
          <a:p>
            <a:pPr lvl="1" eaLnBrk="1" hangingPunct="1"/>
            <a:r>
              <a:rPr lang="en-AU" sz="1200" smtClean="0"/>
              <a:t>Product/Component information – material type, manufacturing process, surface treatment, weight and dimensions</a:t>
            </a:r>
          </a:p>
          <a:p>
            <a:pPr lvl="1" eaLnBrk="1" hangingPunct="1"/>
            <a:r>
              <a:rPr lang="en-AU" sz="1200" smtClean="0"/>
              <a:t>Material properties - BOM</a:t>
            </a:r>
          </a:p>
          <a:p>
            <a:pPr lvl="1" eaLnBrk="1" hangingPunct="1"/>
            <a:r>
              <a:rPr lang="en-AU" sz="1200" smtClean="0"/>
              <a:t>Critical review of the product based on work undertaken thus far and design and technical elements of the product.</a:t>
            </a:r>
          </a:p>
          <a:p>
            <a:pPr eaLnBrk="1" hangingPunct="1"/>
            <a:r>
              <a:rPr lang="en-AU" sz="1600" smtClean="0"/>
              <a:t>Read the prescribed Sustainable Design text(s).</a:t>
            </a:r>
          </a:p>
        </p:txBody>
      </p:sp>
      <p:sp>
        <p:nvSpPr>
          <p:cNvPr id="18437" name="TextBox 7"/>
          <p:cNvSpPr txBox="1">
            <a:spLocks noChangeArrowheads="1"/>
          </p:cNvSpPr>
          <p:nvPr/>
        </p:nvSpPr>
        <p:spPr bwMode="auto">
          <a:xfrm>
            <a:off x="782638" y="5924550"/>
            <a:ext cx="7904162" cy="369888"/>
          </a:xfrm>
          <a:prstGeom prst="rect">
            <a:avLst/>
          </a:prstGeom>
          <a:noFill/>
          <a:ln w="9525">
            <a:solidFill>
              <a:schemeClr val="tx1">
                <a:alpha val="0"/>
              </a:schemeClr>
            </a:solidFill>
            <a:miter lim="800000"/>
            <a:headEnd/>
            <a:tailEnd/>
          </a:ln>
        </p:spPr>
        <p:txBody>
          <a:bodyPr>
            <a:prstTxWarp prst="textNoShape">
              <a:avLst/>
            </a:prstTxWarp>
            <a:spAutoFit/>
          </a:bodyPr>
          <a:lstStyle/>
          <a:p>
            <a:r>
              <a:rPr lang="en-AU"/>
              <a:t>To be uploaded onto </a:t>
            </a:r>
            <a:r>
              <a:rPr lang="en-AU">
                <a:solidFill>
                  <a:srgbClr val="FFFF00"/>
                </a:solidFill>
              </a:rPr>
              <a:t>myRMIT</a:t>
            </a:r>
            <a:r>
              <a:rPr lang="en-AU"/>
              <a:t> before the next class in week five.</a:t>
            </a:r>
          </a:p>
        </p:txBody>
      </p:sp>
      <p:cxnSp>
        <p:nvCxnSpPr>
          <p:cNvPr id="9" name="Straight Connector 8"/>
          <p:cNvCxnSpPr/>
          <p:nvPr/>
        </p:nvCxnSpPr>
        <p:spPr>
          <a:xfrm>
            <a:off x="457200" y="5862638"/>
            <a:ext cx="8229600" cy="1587"/>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2226" name="Title 1"/>
          <p:cNvSpPr>
            <a:spLocks noGrp="1"/>
          </p:cNvSpPr>
          <p:nvPr>
            <p:ph type="title"/>
          </p:nvPr>
        </p:nvSpPr>
        <p:spPr/>
        <p:txBody>
          <a:bodyPr/>
          <a:lstStyle/>
          <a:p>
            <a:r>
              <a:rPr lang="en-US" smtClean="0"/>
              <a:t>Intuition &amp; perspective</a:t>
            </a:r>
          </a:p>
        </p:txBody>
      </p:sp>
      <p:sp>
        <p:nvSpPr>
          <p:cNvPr id="52227" name="Content Placeholder 2"/>
          <p:cNvSpPr>
            <a:spLocks noGrp="1"/>
          </p:cNvSpPr>
          <p:nvPr>
            <p:ph idx="1"/>
          </p:nvPr>
        </p:nvSpPr>
        <p:spPr/>
        <p:txBody>
          <a:bodyPr/>
          <a:lstStyle/>
          <a:p>
            <a:pPr>
              <a:buFont typeface="Arial" pitchFamily="-1" charset="0"/>
              <a:buNone/>
            </a:pPr>
            <a:r>
              <a:rPr lang="en-US" sz="2800" dirty="0" smtClean="0"/>
              <a:t>The charts put material properties in perspective;</a:t>
            </a:r>
            <a:br>
              <a:rPr lang="en-US" sz="2800" dirty="0" smtClean="0"/>
            </a:br>
            <a:r>
              <a:rPr lang="en-US" sz="2800" dirty="0" smtClean="0"/>
              <a:t>For example;</a:t>
            </a:r>
          </a:p>
          <a:p>
            <a:r>
              <a:rPr lang="en-US" sz="2800" dirty="0" smtClean="0"/>
              <a:t>Metals are 20 to 100 times stiffer than polymers and conduct heat 100 times faster.</a:t>
            </a:r>
          </a:p>
          <a:p>
            <a:r>
              <a:rPr lang="en-US" sz="2800" dirty="0" err="1" smtClean="0"/>
              <a:t>Elastomers</a:t>
            </a:r>
            <a:r>
              <a:rPr lang="en-US" sz="2800" dirty="0" smtClean="0"/>
              <a:t> have enormous expansion coefficients but are excellent electrical insulators.</a:t>
            </a:r>
          </a:p>
          <a:p>
            <a:pPr>
              <a:buFont typeface="Arial" pitchFamily="-1" charset="0"/>
              <a:buNone/>
            </a:pPr>
            <a:r>
              <a:rPr lang="en-US" sz="2800" dirty="0" smtClean="0"/>
              <a:t>This “order of magnitude” familiarity is useful;</a:t>
            </a:r>
          </a:p>
          <a:p>
            <a:r>
              <a:rPr lang="en-US" sz="2800" dirty="0" smtClean="0">
                <a:solidFill>
                  <a:schemeClr val="accent6"/>
                </a:solidFill>
              </a:rPr>
              <a:t>Much engineering design is intuitive.</a:t>
            </a:r>
          </a:p>
          <a:p>
            <a:r>
              <a:rPr lang="en-US" sz="2800" dirty="0" smtClean="0">
                <a:solidFill>
                  <a:schemeClr val="accent6"/>
                </a:solidFill>
              </a:rPr>
              <a:t>Intuition is informed by just this sort of familiarity.</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3250" name="Title 1"/>
          <p:cNvSpPr>
            <a:spLocks noGrp="1"/>
          </p:cNvSpPr>
          <p:nvPr>
            <p:ph type="title"/>
          </p:nvPr>
        </p:nvSpPr>
        <p:spPr/>
        <p:txBody>
          <a:bodyPr/>
          <a:lstStyle/>
          <a:p>
            <a:r>
              <a:rPr lang="en-US" smtClean="0"/>
              <a:t>Map your autopsy</a:t>
            </a:r>
          </a:p>
        </p:txBody>
      </p:sp>
      <p:sp>
        <p:nvSpPr>
          <p:cNvPr id="53251" name="Content Placeholder 2"/>
          <p:cNvSpPr>
            <a:spLocks noGrp="1"/>
          </p:cNvSpPr>
          <p:nvPr>
            <p:ph sz="half" idx="1"/>
          </p:nvPr>
        </p:nvSpPr>
        <p:spPr>
          <a:xfrm>
            <a:off x="457200" y="1600200"/>
            <a:ext cx="4038600" cy="2970213"/>
          </a:xfrm>
        </p:spPr>
        <p:txBody>
          <a:bodyPr/>
          <a:lstStyle/>
          <a:p>
            <a:r>
              <a:rPr lang="en-US" smtClean="0"/>
              <a:t>Classify each component material as</a:t>
            </a:r>
          </a:p>
          <a:p>
            <a:pPr lvl="1"/>
            <a:r>
              <a:rPr lang="en-US" smtClean="0"/>
              <a:t>Family</a:t>
            </a:r>
          </a:p>
          <a:p>
            <a:pPr lvl="1"/>
            <a:r>
              <a:rPr lang="en-US" smtClean="0"/>
              <a:t>Class / Sub-class</a:t>
            </a:r>
          </a:p>
          <a:p>
            <a:pPr lvl="1"/>
            <a:r>
              <a:rPr lang="en-US" smtClean="0"/>
              <a:t>Member</a:t>
            </a:r>
          </a:p>
          <a:p>
            <a:pPr lvl="1"/>
            <a:r>
              <a:rPr lang="en-US" smtClean="0"/>
              <a:t>Profile</a:t>
            </a:r>
          </a:p>
          <a:p>
            <a:pPr lvl="1"/>
            <a:endParaRPr lang="en-US" smtClean="0"/>
          </a:p>
        </p:txBody>
      </p:sp>
      <p:sp>
        <p:nvSpPr>
          <p:cNvPr id="53252" name="Content Placeholder 3"/>
          <p:cNvSpPr>
            <a:spLocks noGrp="1"/>
          </p:cNvSpPr>
          <p:nvPr>
            <p:ph sz="half" idx="2"/>
          </p:nvPr>
        </p:nvSpPr>
        <p:spPr>
          <a:xfrm>
            <a:off x="4648200" y="1600200"/>
            <a:ext cx="4038600" cy="2970213"/>
          </a:xfrm>
        </p:spPr>
        <p:txBody>
          <a:bodyPr/>
          <a:lstStyle/>
          <a:p>
            <a:r>
              <a:rPr lang="en-US" smtClean="0"/>
              <a:t>Classify each component process as </a:t>
            </a:r>
          </a:p>
          <a:p>
            <a:pPr lvl="1"/>
            <a:r>
              <a:rPr lang="en-US" smtClean="0"/>
              <a:t>Family</a:t>
            </a:r>
          </a:p>
          <a:p>
            <a:pPr lvl="1"/>
            <a:r>
              <a:rPr lang="en-US" smtClean="0"/>
              <a:t>Class / Sub-class</a:t>
            </a:r>
          </a:p>
          <a:p>
            <a:pPr lvl="1"/>
            <a:r>
              <a:rPr lang="en-US" smtClean="0"/>
              <a:t>Member</a:t>
            </a:r>
          </a:p>
          <a:p>
            <a:pPr lvl="1"/>
            <a:r>
              <a:rPr lang="en-US" smtClean="0"/>
              <a:t>Profile</a:t>
            </a:r>
          </a:p>
          <a:p>
            <a:endParaRPr lang="en-US" smtClean="0"/>
          </a:p>
        </p:txBody>
      </p:sp>
      <p:sp>
        <p:nvSpPr>
          <p:cNvPr id="53253" name="TextBox 4"/>
          <p:cNvSpPr txBox="1">
            <a:spLocks noChangeArrowheads="1"/>
          </p:cNvSpPr>
          <p:nvPr/>
        </p:nvSpPr>
        <p:spPr bwMode="auto">
          <a:xfrm>
            <a:off x="457200" y="5357813"/>
            <a:ext cx="7739063" cy="461962"/>
          </a:xfrm>
          <a:prstGeom prst="rect">
            <a:avLst/>
          </a:prstGeom>
          <a:noFill/>
          <a:ln w="9525">
            <a:noFill/>
            <a:miter lim="800000"/>
            <a:headEnd/>
            <a:tailEnd/>
          </a:ln>
        </p:spPr>
        <p:txBody>
          <a:bodyPr>
            <a:prstTxWarp prst="textNoShape">
              <a:avLst/>
            </a:prstTxWarp>
            <a:spAutoFit/>
          </a:bodyPr>
          <a:lstStyle/>
          <a:p>
            <a:r>
              <a:rPr lang="en-US" sz="2400"/>
              <a:t>Plus Aesthetic attributes &amp; Perceptions of attributes</a:t>
            </a: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4274" name="Title 1"/>
          <p:cNvSpPr>
            <a:spLocks noGrp="1"/>
          </p:cNvSpPr>
          <p:nvPr>
            <p:ph type="title"/>
          </p:nvPr>
        </p:nvSpPr>
        <p:spPr/>
        <p:txBody>
          <a:bodyPr/>
          <a:lstStyle/>
          <a:p>
            <a:r>
              <a:rPr lang="en-US" smtClean="0"/>
              <a:t>Materials autopsy</a:t>
            </a:r>
          </a:p>
        </p:txBody>
      </p:sp>
      <p:pic>
        <p:nvPicPr>
          <p:cNvPr id="54275" name="Content Placeholder 4" descr="Info structure.ai"/>
          <p:cNvPicPr>
            <a:picLocks noGrp="1" noChangeAspect="1"/>
          </p:cNvPicPr>
          <p:nvPr>
            <p:ph idx="1"/>
          </p:nvPr>
        </p:nvPicPr>
        <p:blipFill>
          <a:blip r:embed="rId2"/>
          <a:srcRect l="-14246" r="-14246"/>
          <a:stretch>
            <a:fillRect/>
          </a:stretch>
        </p:blipFill>
        <p:spPr>
          <a:xfrm>
            <a:off x="0" y="1828800"/>
            <a:ext cx="9144000" cy="5029200"/>
          </a:xfrm>
          <a:solidFill>
            <a:srgbClr val="FFFFFF"/>
          </a:solidFill>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5298" name="Title 1"/>
          <p:cNvSpPr>
            <a:spLocks noGrp="1"/>
          </p:cNvSpPr>
          <p:nvPr>
            <p:ph type="title"/>
          </p:nvPr>
        </p:nvSpPr>
        <p:spPr/>
        <p:txBody>
          <a:bodyPr/>
          <a:lstStyle/>
          <a:p>
            <a:r>
              <a:rPr lang="en-US" smtClean="0"/>
              <a:t>Process autopsy</a:t>
            </a:r>
          </a:p>
        </p:txBody>
      </p:sp>
      <p:pic>
        <p:nvPicPr>
          <p:cNvPr id="55299" name="Content Placeholder 4" descr="Info structure.ai"/>
          <p:cNvPicPr>
            <a:picLocks noGrp="1" noChangeAspect="1"/>
          </p:cNvPicPr>
          <p:nvPr>
            <p:ph idx="1"/>
          </p:nvPr>
        </p:nvPicPr>
        <p:blipFill>
          <a:blip r:embed="rId2"/>
          <a:srcRect l="-14246" r="-14246"/>
          <a:stretch>
            <a:fillRect/>
          </a:stretch>
        </p:blipFill>
        <p:spPr>
          <a:xfrm>
            <a:off x="0" y="1828800"/>
            <a:ext cx="9144000" cy="5029200"/>
          </a:xfrm>
          <a:solidFill>
            <a:srgbClr val="FFFFFF"/>
          </a:solidFill>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6322" name="Title 1"/>
          <p:cNvSpPr>
            <a:spLocks noGrp="1"/>
          </p:cNvSpPr>
          <p:nvPr>
            <p:ph type="title"/>
          </p:nvPr>
        </p:nvSpPr>
        <p:spPr/>
        <p:txBody>
          <a:bodyPr/>
          <a:lstStyle/>
          <a:p>
            <a:r>
              <a:rPr lang="en-AU" smtClean="0"/>
              <a:t>Homework</a:t>
            </a:r>
            <a:endParaRPr lang="en-US" smtClean="0"/>
          </a:p>
        </p:txBody>
      </p:sp>
      <p:sp>
        <p:nvSpPr>
          <p:cNvPr id="56323" name="Content Placeholder 2"/>
          <p:cNvSpPr>
            <a:spLocks noGrp="1"/>
          </p:cNvSpPr>
          <p:nvPr>
            <p:ph idx="1"/>
          </p:nvPr>
        </p:nvSpPr>
        <p:spPr/>
        <p:txBody>
          <a:bodyPr/>
          <a:lstStyle/>
          <a:p>
            <a:r>
              <a:rPr lang="en-US" dirty="0" smtClean="0"/>
              <a:t>Submit assignment 1</a:t>
            </a:r>
          </a:p>
          <a:p>
            <a:r>
              <a:rPr lang="en-US" dirty="0" smtClean="0"/>
              <a:t>For details, see</a:t>
            </a:r>
            <a:br>
              <a:rPr lang="en-US" dirty="0" smtClean="0"/>
            </a:br>
            <a:r>
              <a:rPr lang="en-US" dirty="0" smtClean="0">
                <a:hlinkClick r:id="rId2"/>
              </a:rPr>
              <a:t>http://www.studiobutcher.com/sb-aide-week-4.html</a:t>
            </a:r>
            <a:endParaRPr lang="en-US" dirty="0" smtClean="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458" name="Title 4"/>
          <p:cNvSpPr>
            <a:spLocks noGrp="1"/>
          </p:cNvSpPr>
          <p:nvPr>
            <p:ph type="title"/>
          </p:nvPr>
        </p:nvSpPr>
        <p:spPr/>
        <p:txBody>
          <a:bodyPr/>
          <a:lstStyle/>
          <a:p>
            <a:r>
              <a:rPr lang="en-US" smtClean="0"/>
              <a:t>Indexing products by attributes</a:t>
            </a:r>
          </a:p>
        </p:txBody>
      </p:sp>
      <p:pic>
        <p:nvPicPr>
          <p:cNvPr id="19459" name="Content Placeholder 6" descr="Info structure_outline.ai"/>
          <p:cNvPicPr>
            <a:picLocks noGrp="1" noChangeAspect="1"/>
          </p:cNvPicPr>
          <p:nvPr>
            <p:ph idx="1"/>
          </p:nvPr>
        </p:nvPicPr>
        <p:blipFill>
          <a:blip r:embed="rId2"/>
          <a:srcRect l="-14246" r="-14246"/>
          <a:stretch>
            <a:fillRect/>
          </a:stretch>
        </p:blipFill>
        <p:spPr>
          <a:xfrm>
            <a:off x="0" y="1828800"/>
            <a:ext cx="9144000" cy="5029200"/>
          </a:xfrm>
          <a:solidFill>
            <a:schemeClr val="tx1"/>
          </a:solidFill>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smtClean="0"/>
              <a:t>Intentions in design</a:t>
            </a:r>
          </a:p>
        </p:txBody>
      </p:sp>
      <p:sp>
        <p:nvSpPr>
          <p:cNvPr id="20483" name="Content Placeholder 2"/>
          <p:cNvSpPr>
            <a:spLocks noGrp="1"/>
          </p:cNvSpPr>
          <p:nvPr>
            <p:ph sz="half" idx="1"/>
          </p:nvPr>
        </p:nvSpPr>
        <p:spPr/>
        <p:txBody>
          <a:bodyPr/>
          <a:lstStyle/>
          <a:p>
            <a:r>
              <a:rPr lang="en-US" smtClean="0"/>
              <a:t>A single product may have more than one dominant intention, such as;</a:t>
            </a:r>
          </a:p>
        </p:txBody>
      </p:sp>
      <p:sp>
        <p:nvSpPr>
          <p:cNvPr id="20484" name="Content Placeholder 3"/>
          <p:cNvSpPr>
            <a:spLocks noGrp="1"/>
          </p:cNvSpPr>
          <p:nvPr>
            <p:ph sz="half" idx="2"/>
          </p:nvPr>
        </p:nvSpPr>
        <p:spPr/>
        <p:txBody>
          <a:bodyPr/>
          <a:lstStyle/>
          <a:p>
            <a:r>
              <a:rPr lang="en-US" smtClean="0"/>
              <a:t>Market</a:t>
            </a:r>
          </a:p>
          <a:p>
            <a:pPr lvl="1"/>
            <a:r>
              <a:rPr lang="en-US" smtClean="0"/>
              <a:t>For public / private use…</a:t>
            </a:r>
          </a:p>
          <a:p>
            <a:pPr lvl="1"/>
            <a:r>
              <a:rPr lang="en-US" smtClean="0"/>
              <a:t>For women / elderly…</a:t>
            </a:r>
          </a:p>
          <a:p>
            <a:r>
              <a:rPr lang="en-US" smtClean="0"/>
              <a:t>Economics</a:t>
            </a:r>
          </a:p>
          <a:p>
            <a:pPr lvl="1"/>
            <a:r>
              <a:rPr lang="en-US" smtClean="0"/>
              <a:t>Minimum cost</a:t>
            </a:r>
          </a:p>
          <a:p>
            <a:pPr lvl="1"/>
            <a:r>
              <a:rPr lang="en-US" smtClean="0"/>
              <a:t>Assembly</a:t>
            </a:r>
          </a:p>
          <a:p>
            <a:r>
              <a:rPr lang="en-US" smtClean="0"/>
              <a:t>Sustainable</a:t>
            </a:r>
          </a:p>
          <a:p>
            <a:pPr lvl="1"/>
            <a:r>
              <a:rPr lang="en-US" smtClean="0"/>
              <a:t>Recycling / biodegradability</a:t>
            </a:r>
          </a:p>
          <a:p>
            <a:r>
              <a:rPr lang="en-US" smtClean="0"/>
              <a:t>Performance</a:t>
            </a:r>
          </a:p>
          <a:p>
            <a:pPr lvl="1"/>
            <a:r>
              <a:rPr lang="en-US" smtClean="0"/>
              <a:t>Maximum Insulation</a:t>
            </a: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3"/>
          <p:cNvSpPr/>
          <p:nvPr/>
        </p:nvSpPr>
        <p:spPr>
          <a:xfrm>
            <a:off x="0" y="1941513"/>
            <a:ext cx="9144000" cy="4916487"/>
          </a:xfrm>
          <a:prstGeom prst="rect">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1507" name="Title 1"/>
          <p:cNvSpPr>
            <a:spLocks noGrp="1"/>
          </p:cNvSpPr>
          <p:nvPr>
            <p:ph type="title"/>
          </p:nvPr>
        </p:nvSpPr>
        <p:spPr/>
        <p:txBody>
          <a:bodyPr/>
          <a:lstStyle/>
          <a:p>
            <a:r>
              <a:rPr lang="en-US" smtClean="0"/>
              <a:t>Material Selection - Boundaries</a:t>
            </a:r>
          </a:p>
        </p:txBody>
      </p:sp>
      <p:sp>
        <p:nvSpPr>
          <p:cNvPr id="24579" name="Content Placeholder 2"/>
          <p:cNvSpPr>
            <a:spLocks noGrp="1"/>
          </p:cNvSpPr>
          <p:nvPr>
            <p:ph idx="1"/>
          </p:nvPr>
        </p:nvSpPr>
        <p:spPr>
          <a:xfrm>
            <a:off x="457200" y="1417638"/>
            <a:ext cx="8229600" cy="5257800"/>
          </a:xfrm>
        </p:spPr>
        <p:txBody>
          <a:bodyPr/>
          <a:lstStyle/>
          <a:p>
            <a:pPr>
              <a:buFont typeface="Arial" pitchFamily="-84" charset="0"/>
              <a:buNone/>
              <a:defRPr/>
            </a:pPr>
            <a:r>
              <a:rPr lang="en-US" dirty="0" smtClean="0">
                <a:ea typeface="ＭＳ Ｐゴシック" pitchFamily="-84" charset="-128"/>
                <a:cs typeface="ＭＳ Ｐゴシック" pitchFamily="-84" charset="-128"/>
              </a:rPr>
              <a:t>Define the boundary conditions</a:t>
            </a:r>
          </a:p>
          <a:p>
            <a:pPr>
              <a:buFont typeface="Arial" pitchFamily="-84" charset="0"/>
              <a:buChar char="•"/>
              <a:defRPr/>
            </a:pPr>
            <a:r>
              <a:rPr lang="en-US" sz="2800" dirty="0" smtClean="0">
                <a:solidFill>
                  <a:schemeClr val="accent6"/>
                </a:solidFill>
                <a:ea typeface="ＭＳ Ｐゴシック" pitchFamily="-84" charset="-128"/>
                <a:cs typeface="ＭＳ Ｐゴシック" pitchFamily="-84" charset="-128"/>
              </a:rPr>
              <a:t>Functions:</a:t>
            </a:r>
          </a:p>
          <a:p>
            <a:pPr lvl="1">
              <a:buFont typeface="Arial" pitchFamily="-84" charset="0"/>
              <a:buChar char="–"/>
              <a:defRPr/>
            </a:pPr>
            <a:r>
              <a:rPr lang="en-US" sz="1800" dirty="0" smtClean="0">
                <a:solidFill>
                  <a:schemeClr val="bg1"/>
                </a:solidFill>
              </a:rPr>
              <a:t>Must it support a load?</a:t>
            </a:r>
          </a:p>
          <a:p>
            <a:pPr lvl="1">
              <a:buFont typeface="Arial" pitchFamily="-84" charset="0"/>
              <a:buChar char="–"/>
              <a:defRPr/>
            </a:pPr>
            <a:r>
              <a:rPr lang="en-US" sz="1800" dirty="0" smtClean="0">
                <a:solidFill>
                  <a:schemeClr val="bg1"/>
                </a:solidFill>
              </a:rPr>
              <a:t>Must it  contain a pressure?</a:t>
            </a:r>
          </a:p>
          <a:p>
            <a:pPr lvl="1">
              <a:buFont typeface="Arial" pitchFamily="-84" charset="0"/>
              <a:buChar char="–"/>
              <a:defRPr/>
            </a:pPr>
            <a:r>
              <a:rPr lang="en-US" sz="1800" dirty="0" smtClean="0">
                <a:solidFill>
                  <a:schemeClr val="bg1"/>
                </a:solidFill>
              </a:rPr>
              <a:t>Must it  transmit heat? Etc.</a:t>
            </a:r>
          </a:p>
        </p:txBody>
      </p:sp>
      <p:pic>
        <p:nvPicPr>
          <p:cNvPr id="21509" name="Picture 4" descr="Gclamps.jpg"/>
          <p:cNvPicPr>
            <a:picLocks noChangeAspect="1"/>
          </p:cNvPicPr>
          <p:nvPr/>
        </p:nvPicPr>
        <p:blipFill>
          <a:blip r:embed="rId2"/>
          <a:srcRect r="25119" b="34331"/>
          <a:stretch>
            <a:fillRect/>
          </a:stretch>
        </p:blipFill>
        <p:spPr bwMode="auto">
          <a:xfrm>
            <a:off x="5087938" y="2171700"/>
            <a:ext cx="3851275" cy="4503738"/>
          </a:xfrm>
          <a:prstGeom prst="rect">
            <a:avLst/>
          </a:prstGeom>
          <a:noFill/>
          <a:ln w="9525">
            <a:noFill/>
            <a:miter lim="800000"/>
            <a:headEnd/>
            <a:tailEnd/>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3"/>
          <p:cNvSpPr/>
          <p:nvPr/>
        </p:nvSpPr>
        <p:spPr>
          <a:xfrm>
            <a:off x="0" y="1941513"/>
            <a:ext cx="9144000" cy="4916487"/>
          </a:xfrm>
          <a:prstGeom prst="rect">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2531" name="Title 1"/>
          <p:cNvSpPr>
            <a:spLocks noGrp="1"/>
          </p:cNvSpPr>
          <p:nvPr>
            <p:ph type="title"/>
          </p:nvPr>
        </p:nvSpPr>
        <p:spPr/>
        <p:txBody>
          <a:bodyPr/>
          <a:lstStyle/>
          <a:p>
            <a:r>
              <a:rPr lang="en-US" smtClean="0"/>
              <a:t>Material Selection - Boundaries</a:t>
            </a:r>
          </a:p>
        </p:txBody>
      </p:sp>
      <p:sp>
        <p:nvSpPr>
          <p:cNvPr id="22532" name="Content Placeholder 2"/>
          <p:cNvSpPr>
            <a:spLocks noGrp="1"/>
          </p:cNvSpPr>
          <p:nvPr>
            <p:ph idx="1"/>
          </p:nvPr>
        </p:nvSpPr>
        <p:spPr>
          <a:xfrm>
            <a:off x="457200" y="1417638"/>
            <a:ext cx="8229600" cy="5257800"/>
          </a:xfrm>
        </p:spPr>
        <p:txBody>
          <a:bodyPr/>
          <a:lstStyle/>
          <a:p>
            <a:pPr>
              <a:buFont typeface="Arial" pitchFamily="-1" charset="0"/>
              <a:buNone/>
            </a:pPr>
            <a:r>
              <a:rPr lang="en-US" smtClean="0"/>
              <a:t>Define the boundary conditions</a:t>
            </a:r>
          </a:p>
          <a:p>
            <a:r>
              <a:rPr lang="en-US" sz="2800" smtClean="0">
                <a:solidFill>
                  <a:srgbClr val="000000"/>
                </a:solidFill>
              </a:rPr>
              <a:t>Functions:</a:t>
            </a:r>
          </a:p>
          <a:p>
            <a:pPr lvl="1"/>
            <a:r>
              <a:rPr lang="en-US" sz="1800" smtClean="0">
                <a:solidFill>
                  <a:srgbClr val="000000"/>
                </a:solidFill>
              </a:rPr>
              <a:t>Must it support a load?</a:t>
            </a:r>
          </a:p>
          <a:p>
            <a:pPr lvl="1"/>
            <a:r>
              <a:rPr lang="en-US" sz="1800" smtClean="0">
                <a:solidFill>
                  <a:srgbClr val="000000"/>
                </a:solidFill>
              </a:rPr>
              <a:t>Must it  contain a pressure?</a:t>
            </a:r>
          </a:p>
          <a:p>
            <a:pPr lvl="1"/>
            <a:r>
              <a:rPr lang="en-US" sz="1800" smtClean="0">
                <a:solidFill>
                  <a:srgbClr val="000000"/>
                </a:solidFill>
              </a:rPr>
              <a:t>Must it  transmit heat? etc.</a:t>
            </a:r>
          </a:p>
          <a:p>
            <a:r>
              <a:rPr lang="en-US" sz="2800" smtClean="0">
                <a:solidFill>
                  <a:srgbClr val="F79646"/>
                </a:solidFill>
              </a:rPr>
              <a:t>Constraints:</a:t>
            </a:r>
          </a:p>
          <a:p>
            <a:pPr lvl="1"/>
            <a:r>
              <a:rPr lang="en-US" sz="1800" smtClean="0">
                <a:solidFill>
                  <a:srgbClr val="000000"/>
                </a:solidFill>
              </a:rPr>
              <a:t>Are certain dimensions fixed?</a:t>
            </a:r>
          </a:p>
          <a:p>
            <a:pPr lvl="1"/>
            <a:r>
              <a:rPr lang="en-US" sz="1800" smtClean="0">
                <a:solidFill>
                  <a:srgbClr val="000000"/>
                </a:solidFill>
              </a:rPr>
              <a:t>Must it carry the design loads without failure?</a:t>
            </a:r>
          </a:p>
          <a:p>
            <a:pPr lvl="1"/>
            <a:r>
              <a:rPr lang="en-US" sz="1800" smtClean="0">
                <a:solidFill>
                  <a:srgbClr val="000000"/>
                </a:solidFill>
              </a:rPr>
              <a:t>Must it insulate or conduct?</a:t>
            </a:r>
          </a:p>
          <a:p>
            <a:pPr lvl="1"/>
            <a:r>
              <a:rPr lang="en-US" sz="1800" smtClean="0">
                <a:solidFill>
                  <a:srgbClr val="000000"/>
                </a:solidFill>
              </a:rPr>
              <a:t>Can it function in a certain temperature </a:t>
            </a:r>
            <a:r>
              <a:rPr lang="en-US" sz="1800" smtClean="0"/>
              <a:t>range &amp; in a given environment? Etc.</a:t>
            </a:r>
          </a:p>
        </p:txBody>
      </p:sp>
      <p:pic>
        <p:nvPicPr>
          <p:cNvPr id="22533" name="Picture 4" descr="eccentric-cams.jpg"/>
          <p:cNvPicPr>
            <a:picLocks noChangeAspect="1"/>
          </p:cNvPicPr>
          <p:nvPr/>
        </p:nvPicPr>
        <p:blipFill>
          <a:blip r:embed="rId2"/>
          <a:srcRect/>
          <a:stretch>
            <a:fillRect/>
          </a:stretch>
        </p:blipFill>
        <p:spPr bwMode="auto">
          <a:xfrm>
            <a:off x="6016625" y="2992438"/>
            <a:ext cx="2336800" cy="2390775"/>
          </a:xfrm>
          <a:prstGeom prst="rect">
            <a:avLst/>
          </a:prstGeom>
          <a:noFill/>
          <a:ln w="9525">
            <a:no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3"/>
          <p:cNvSpPr/>
          <p:nvPr/>
        </p:nvSpPr>
        <p:spPr>
          <a:xfrm>
            <a:off x="0" y="1941513"/>
            <a:ext cx="9144000" cy="4916487"/>
          </a:xfrm>
          <a:prstGeom prst="rect">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3555" name="Title 1"/>
          <p:cNvSpPr>
            <a:spLocks noGrp="1"/>
          </p:cNvSpPr>
          <p:nvPr>
            <p:ph type="title"/>
          </p:nvPr>
        </p:nvSpPr>
        <p:spPr/>
        <p:txBody>
          <a:bodyPr/>
          <a:lstStyle/>
          <a:p>
            <a:r>
              <a:rPr lang="en-US" smtClean="0"/>
              <a:t>Material Selection - Boundaries</a:t>
            </a:r>
          </a:p>
        </p:txBody>
      </p:sp>
      <p:sp>
        <p:nvSpPr>
          <p:cNvPr id="23556" name="Content Placeholder 2"/>
          <p:cNvSpPr>
            <a:spLocks noGrp="1"/>
          </p:cNvSpPr>
          <p:nvPr>
            <p:ph idx="1"/>
          </p:nvPr>
        </p:nvSpPr>
        <p:spPr>
          <a:xfrm>
            <a:off x="457200" y="1417638"/>
            <a:ext cx="8229600" cy="5257800"/>
          </a:xfrm>
        </p:spPr>
        <p:txBody>
          <a:bodyPr/>
          <a:lstStyle/>
          <a:p>
            <a:pPr>
              <a:buFont typeface="Arial" pitchFamily="-1" charset="0"/>
              <a:buNone/>
            </a:pPr>
            <a:r>
              <a:rPr lang="en-US" smtClean="0"/>
              <a:t>Define the boundary conditions</a:t>
            </a:r>
          </a:p>
          <a:p>
            <a:r>
              <a:rPr lang="en-US" sz="2800" smtClean="0">
                <a:solidFill>
                  <a:srgbClr val="000000"/>
                </a:solidFill>
              </a:rPr>
              <a:t>Functions:</a:t>
            </a:r>
          </a:p>
          <a:p>
            <a:pPr lvl="1"/>
            <a:r>
              <a:rPr lang="en-US" sz="1800" smtClean="0">
                <a:solidFill>
                  <a:srgbClr val="000000"/>
                </a:solidFill>
              </a:rPr>
              <a:t>Must it support a load?</a:t>
            </a:r>
          </a:p>
          <a:p>
            <a:pPr lvl="1"/>
            <a:r>
              <a:rPr lang="en-US" sz="1800" smtClean="0">
                <a:solidFill>
                  <a:srgbClr val="000000"/>
                </a:solidFill>
              </a:rPr>
              <a:t>Must it  contain a pressure?</a:t>
            </a:r>
          </a:p>
          <a:p>
            <a:pPr lvl="1"/>
            <a:r>
              <a:rPr lang="en-US" sz="1800" smtClean="0">
                <a:solidFill>
                  <a:srgbClr val="000000"/>
                </a:solidFill>
              </a:rPr>
              <a:t>Must it  transmit heat? etc.</a:t>
            </a:r>
          </a:p>
          <a:p>
            <a:r>
              <a:rPr lang="en-US" sz="2800" smtClean="0">
                <a:solidFill>
                  <a:srgbClr val="000000"/>
                </a:solidFill>
              </a:rPr>
              <a:t>Constraints:</a:t>
            </a:r>
          </a:p>
          <a:p>
            <a:pPr lvl="1"/>
            <a:r>
              <a:rPr lang="en-US" sz="1800" smtClean="0">
                <a:solidFill>
                  <a:srgbClr val="000000"/>
                </a:solidFill>
              </a:rPr>
              <a:t>Are certain dimensions fixed?</a:t>
            </a:r>
          </a:p>
          <a:p>
            <a:pPr lvl="1"/>
            <a:r>
              <a:rPr lang="en-US" sz="1800" smtClean="0">
                <a:solidFill>
                  <a:srgbClr val="000000"/>
                </a:solidFill>
              </a:rPr>
              <a:t>Must it carry the design loads without failure?</a:t>
            </a:r>
          </a:p>
          <a:p>
            <a:pPr lvl="1"/>
            <a:r>
              <a:rPr lang="en-US" sz="1800" smtClean="0">
                <a:solidFill>
                  <a:srgbClr val="000000"/>
                </a:solidFill>
              </a:rPr>
              <a:t>Must it insulate or conduct?</a:t>
            </a:r>
          </a:p>
          <a:p>
            <a:pPr lvl="1"/>
            <a:r>
              <a:rPr lang="en-US" sz="1800" smtClean="0">
                <a:solidFill>
                  <a:srgbClr val="000000"/>
                </a:solidFill>
              </a:rPr>
              <a:t>Can it function in a certain temperature range &amp; in a given environment? etc</a:t>
            </a:r>
            <a:r>
              <a:rPr lang="en-US" sz="1800" smtClean="0"/>
              <a:t>.</a:t>
            </a:r>
          </a:p>
          <a:p>
            <a:r>
              <a:rPr lang="en-US" sz="2800" smtClean="0">
                <a:solidFill>
                  <a:srgbClr val="F79646"/>
                </a:solidFill>
              </a:rPr>
              <a:t>Objectives:</a:t>
            </a:r>
          </a:p>
          <a:p>
            <a:pPr lvl="1"/>
            <a:r>
              <a:rPr lang="en-US" sz="1800" smtClean="0">
                <a:solidFill>
                  <a:srgbClr val="000000"/>
                </a:solidFill>
              </a:rPr>
              <a:t>to make it as cheap as possible?</a:t>
            </a:r>
          </a:p>
          <a:p>
            <a:pPr lvl="1"/>
            <a:r>
              <a:rPr lang="en-US" sz="1800" smtClean="0">
                <a:solidFill>
                  <a:srgbClr val="000000"/>
                </a:solidFill>
              </a:rPr>
              <a:t>to make it as light, or as safe as possible?</a:t>
            </a:r>
          </a:p>
          <a:p>
            <a:pPr lvl="1"/>
            <a:r>
              <a:rPr lang="en-US" sz="1800" smtClean="0">
                <a:solidFill>
                  <a:srgbClr val="000000"/>
                </a:solidFill>
              </a:rPr>
              <a:t>the least environmental impact?</a:t>
            </a:r>
          </a:p>
        </p:txBody>
      </p:sp>
      <p:pic>
        <p:nvPicPr>
          <p:cNvPr id="23557" name="Picture 4" descr="cam-clamp.jpg"/>
          <p:cNvPicPr>
            <a:picLocks noChangeAspect="1"/>
          </p:cNvPicPr>
          <p:nvPr/>
        </p:nvPicPr>
        <p:blipFill>
          <a:blip r:embed="rId2"/>
          <a:srcRect/>
          <a:stretch>
            <a:fillRect/>
          </a:stretch>
        </p:blipFill>
        <p:spPr bwMode="auto">
          <a:xfrm>
            <a:off x="5668963" y="2201863"/>
            <a:ext cx="3221037" cy="2144712"/>
          </a:xfrm>
          <a:prstGeom prst="rect">
            <a:avLst/>
          </a:prstGeom>
          <a:noFill/>
          <a:ln w="9525">
            <a:noFill/>
            <a:miter lim="800000"/>
            <a:headEnd/>
            <a:tailEnd/>
          </a:ln>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5075</TotalTime>
  <Words>1549</Words>
  <Application>Microsoft Macintosh PowerPoint</Application>
  <PresentationFormat>On-screen Show (4:3)</PresentationFormat>
  <Paragraphs>193</Paragraphs>
  <Slides>44</Slides>
  <Notes>0</Notes>
  <HiddenSlides>0</HiddenSlides>
  <MMClips>0</MMClips>
  <ScaleCrop>false</ScaleCrop>
  <HeadingPairs>
    <vt:vector size="6" baseType="variant">
      <vt:variant>
        <vt:lpstr>Fonts Used</vt:lpstr>
      </vt:variant>
      <vt:variant>
        <vt:i4>3</vt:i4>
      </vt:variant>
      <vt:variant>
        <vt:lpstr>Design Template</vt:lpstr>
      </vt:variant>
      <vt:variant>
        <vt:i4>1</vt:i4>
      </vt:variant>
      <vt:variant>
        <vt:lpstr>Slide Titles</vt:lpstr>
      </vt:variant>
      <vt:variant>
        <vt:i4>44</vt:i4>
      </vt:variant>
    </vt:vector>
  </HeadingPairs>
  <TitlesOfParts>
    <vt:vector size="48" baseType="lpstr">
      <vt:lpstr>Arial</vt:lpstr>
      <vt:lpstr>ＭＳ Ｐゴシック</vt:lpstr>
      <vt:lpstr>Calibri</vt:lpstr>
      <vt:lpstr>Office Theme</vt:lpstr>
      <vt:lpstr>Advanced Industrial Design Engineering</vt:lpstr>
      <vt:lpstr>Engineering for manufacture</vt:lpstr>
      <vt:lpstr>Show and Tell</vt:lpstr>
      <vt:lpstr>Week #4 – Engineering Autopsy</vt:lpstr>
      <vt:lpstr>Indexing products by attributes</vt:lpstr>
      <vt:lpstr>Intentions in design</vt:lpstr>
      <vt:lpstr>Material Selection - Boundaries</vt:lpstr>
      <vt:lpstr>Material Selection - Boundaries</vt:lpstr>
      <vt:lpstr>Material Selection - Boundaries</vt:lpstr>
      <vt:lpstr>Metals</vt:lpstr>
      <vt:lpstr>Metals</vt:lpstr>
      <vt:lpstr>Metals</vt:lpstr>
      <vt:lpstr>Metals</vt:lpstr>
      <vt:lpstr>Metals</vt:lpstr>
      <vt:lpstr>Ceramics</vt:lpstr>
      <vt:lpstr>Ceramics</vt:lpstr>
      <vt:lpstr>Polymers</vt:lpstr>
      <vt:lpstr>Poly-Mers</vt:lpstr>
      <vt:lpstr>Pine cells</vt:lpstr>
      <vt:lpstr>Yellow Pine cells</vt:lpstr>
      <vt:lpstr>Cellular material systems</vt:lpstr>
      <vt:lpstr>Control and the fold</vt:lpstr>
      <vt:lpstr>Material Selection - Free variables</vt:lpstr>
      <vt:lpstr>Manufacturing boundaries</vt:lpstr>
      <vt:lpstr>Screen the attributes</vt:lpstr>
      <vt:lpstr>Rank by ‘Material Indices’</vt:lpstr>
      <vt:lpstr>Seek documentation</vt:lpstr>
      <vt:lpstr>Material Selection</vt:lpstr>
      <vt:lpstr>Flexibility</vt:lpstr>
      <vt:lpstr>Flexibility</vt:lpstr>
      <vt:lpstr>Thermal properties</vt:lpstr>
      <vt:lpstr>Conducts heat &amp; insulates</vt:lpstr>
      <vt:lpstr>Family, Class &amp; Member Profile</vt:lpstr>
      <vt:lpstr>Family, Class &amp; Member Profile</vt:lpstr>
      <vt:lpstr>Shaping, Joining &amp; Surface</vt:lpstr>
      <vt:lpstr>Shaping, Joining &amp; Surface</vt:lpstr>
      <vt:lpstr>Shaping, Joining &amp; Surface</vt:lpstr>
      <vt:lpstr>Intuition &amp; perspective</vt:lpstr>
      <vt:lpstr>Intuition &amp; perspective</vt:lpstr>
      <vt:lpstr>Intuition &amp; perspective</vt:lpstr>
      <vt:lpstr>Map your autopsy</vt:lpstr>
      <vt:lpstr>Materials autopsy</vt:lpstr>
      <vt:lpstr>Process autopsy</vt:lpstr>
      <vt:lpstr>Homework</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Heading</dc:title>
  <dc:creator>Richard Butcher</dc:creator>
  <cp:lastModifiedBy>Richard Butcher</cp:lastModifiedBy>
  <cp:revision>159</cp:revision>
  <cp:lastPrinted>2014-03-06T20:47:34Z</cp:lastPrinted>
  <dcterms:created xsi:type="dcterms:W3CDTF">2014-08-14T12:08:02Z</dcterms:created>
  <dcterms:modified xsi:type="dcterms:W3CDTF">2014-08-14T15:07:54Z</dcterms:modified>
</cp:coreProperties>
</file>